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9" r:id="rId1"/>
  </p:sldMasterIdLst>
  <p:notesMasterIdLst>
    <p:notesMasterId r:id="rId17"/>
  </p:notesMasterIdLst>
  <p:handoutMasterIdLst>
    <p:handoutMasterId r:id="rId18"/>
  </p:handoutMasterIdLst>
  <p:sldIdLst>
    <p:sldId id="765" r:id="rId2"/>
    <p:sldId id="916" r:id="rId3"/>
    <p:sldId id="917" r:id="rId4"/>
    <p:sldId id="956" r:id="rId5"/>
    <p:sldId id="975" r:id="rId6"/>
    <p:sldId id="974" r:id="rId7"/>
    <p:sldId id="957" r:id="rId8"/>
    <p:sldId id="958" r:id="rId9"/>
    <p:sldId id="976" r:id="rId10"/>
    <p:sldId id="977" r:id="rId11"/>
    <p:sldId id="978" r:id="rId12"/>
    <p:sldId id="979" r:id="rId13"/>
    <p:sldId id="980" r:id="rId14"/>
    <p:sldId id="981" r:id="rId15"/>
    <p:sldId id="973" r:id="rId16"/>
  </p:sldIdLst>
  <p:sldSz cx="9144000" cy="6858000" type="screen4x3"/>
  <p:notesSz cx="6808788" cy="994092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9BC0105-9BC2-4133-8923-F215EE462018}">
          <p14:sldIdLst>
            <p14:sldId id="765"/>
            <p14:sldId id="916"/>
            <p14:sldId id="917"/>
            <p14:sldId id="956"/>
            <p14:sldId id="975"/>
            <p14:sldId id="974"/>
            <p14:sldId id="957"/>
            <p14:sldId id="958"/>
            <p14:sldId id="976"/>
            <p14:sldId id="977"/>
            <p14:sldId id="978"/>
            <p14:sldId id="979"/>
            <p14:sldId id="980"/>
            <p14:sldId id="981"/>
            <p14:sldId id="973"/>
          </p14:sldIdLst>
        </p14:section>
        <p14:section name="Раздел без заголовка" id="{0E3D48F3-C070-4032-852B-829EA8E56468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4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66"/>
    <a:srgbClr val="0FC4EF"/>
    <a:srgbClr val="EDEFE5"/>
    <a:srgbClr val="E5FCFF"/>
    <a:srgbClr val="FFFDFB"/>
    <a:srgbClr val="082FAC"/>
    <a:srgbClr val="EDFCFD"/>
    <a:srgbClr val="F7F7F7"/>
    <a:srgbClr val="FFEAD5"/>
    <a:srgbClr val="FFF9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109" autoAdjust="0"/>
    <p:restoredTop sz="89266" autoAdjust="0"/>
  </p:normalViewPr>
  <p:slideViewPr>
    <p:cSldViewPr>
      <p:cViewPr varScale="1">
        <p:scale>
          <a:sx n="76" d="100"/>
          <a:sy n="76" d="100"/>
        </p:scale>
        <p:origin x="1253" y="62"/>
      </p:cViewPr>
      <p:guideLst>
        <p:guide orient="horz" pos="2160"/>
        <p:guide pos="288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3990" y="114"/>
      </p:cViewPr>
      <p:guideLst>
        <p:guide orient="horz" pos="3132"/>
        <p:guide pos="214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2950108" cy="49767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924" tIns="45964" rIns="91924" bIns="45964" numCol="1" anchor="t" anchorCtr="0" compatLnSpc="1">
            <a:prstTxWarp prst="textNoShape">
              <a:avLst/>
            </a:prstTxWarp>
          </a:bodyPr>
          <a:lstStyle>
            <a:lvl1pPr defTabSz="919299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8681" y="1"/>
            <a:ext cx="2950108" cy="49767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924" tIns="45964" rIns="91924" bIns="45964" numCol="1" anchor="t" anchorCtr="0" compatLnSpc="1">
            <a:prstTxWarp prst="textNoShape">
              <a:avLst/>
            </a:prstTxWarp>
          </a:bodyPr>
          <a:lstStyle>
            <a:lvl1pPr algn="r" defTabSz="919299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43249"/>
            <a:ext cx="2950108" cy="49767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924" tIns="45964" rIns="91924" bIns="45964" numCol="1" anchor="b" anchorCtr="0" compatLnSpc="1">
            <a:prstTxWarp prst="textNoShape">
              <a:avLst/>
            </a:prstTxWarp>
          </a:bodyPr>
          <a:lstStyle>
            <a:lvl1pPr defTabSz="919299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8681" y="9443249"/>
            <a:ext cx="2950108" cy="49767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924" tIns="45964" rIns="91924" bIns="45964" numCol="1" anchor="b" anchorCtr="0" compatLnSpc="1">
            <a:prstTxWarp prst="textNoShape">
              <a:avLst/>
            </a:prstTxWarp>
          </a:bodyPr>
          <a:lstStyle>
            <a:lvl1pPr algn="r" defTabSz="918463">
              <a:defRPr sz="1200">
                <a:latin typeface="Times New Roman" panose="02020603050405020304" pitchFamily="18" charset="0"/>
              </a:defRPr>
            </a:lvl1pPr>
          </a:lstStyle>
          <a:p>
            <a:fld id="{AFF35BAE-0E0C-42A9-86C4-402F0121AE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9346481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2950108" cy="49767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1924" tIns="45964" rIns="91924" bIns="45964" numCol="1" anchor="t" anchorCtr="0" compatLnSpc="1">
            <a:prstTxWarp prst="textNoShape">
              <a:avLst/>
            </a:prstTxWarp>
          </a:bodyPr>
          <a:lstStyle>
            <a:lvl1pPr defTabSz="919299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8681" y="1"/>
            <a:ext cx="2950108" cy="49767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1924" tIns="45964" rIns="91924" bIns="45964" numCol="1" anchor="t" anchorCtr="0" compatLnSpc="1">
            <a:prstTxWarp prst="textNoShape">
              <a:avLst/>
            </a:prstTxWarp>
          </a:bodyPr>
          <a:lstStyle>
            <a:lvl1pPr algn="r" defTabSz="919299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7713"/>
            <a:ext cx="4968875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7002" y="4724775"/>
            <a:ext cx="4994785" cy="446963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1924" tIns="45964" rIns="91924" bIns="4596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Щелчок правит 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563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443249"/>
            <a:ext cx="2950108" cy="49767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1924" tIns="45964" rIns="91924" bIns="45964" numCol="1" anchor="b" anchorCtr="0" compatLnSpc="1">
            <a:prstTxWarp prst="textNoShape">
              <a:avLst/>
            </a:prstTxWarp>
          </a:bodyPr>
          <a:lstStyle>
            <a:lvl1pPr defTabSz="919299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8681" y="9443249"/>
            <a:ext cx="2950108" cy="497676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1924" tIns="45964" rIns="91924" bIns="45964" numCol="1" anchor="b" anchorCtr="0" compatLnSpc="1">
            <a:prstTxWarp prst="textNoShape">
              <a:avLst/>
            </a:prstTxWarp>
          </a:bodyPr>
          <a:lstStyle>
            <a:lvl1pPr algn="r" defTabSz="918463">
              <a:defRPr sz="1200">
                <a:latin typeface="Times New Roman" panose="02020603050405020304" pitchFamily="18" charset="0"/>
              </a:defRPr>
            </a:lvl1pPr>
          </a:lstStyle>
          <a:p>
            <a:fld id="{358E5C20-1A90-4F2F-AA21-106B6BAC45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160761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8E5C20-1A90-4F2F-AA21-106B6BAC4518}" type="slidenum">
              <a:rPr lang="ru-RU" altLang="ru-RU" smtClean="0"/>
              <a:pPr/>
              <a:t>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43755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8E5C20-1A90-4F2F-AA21-106B6BAC4518}" type="slidenum">
              <a:rPr lang="ru-RU" altLang="ru-RU" smtClean="0"/>
              <a:pPr/>
              <a:t>6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175554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8E5C20-1A90-4F2F-AA21-106B6BAC4518}" type="slidenum">
              <a:rPr lang="ru-RU" altLang="ru-RU" smtClean="0"/>
              <a:pPr/>
              <a:t>10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394610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8E5C20-1A90-4F2F-AA21-106B6BAC4518}" type="slidenum">
              <a:rPr lang="ru-RU" altLang="ru-RU" smtClean="0"/>
              <a:pPr/>
              <a:t>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113554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8E5C20-1A90-4F2F-AA21-106B6BAC4518}" type="slidenum">
              <a:rPr lang="ru-RU" altLang="ru-RU" smtClean="0"/>
              <a:pPr/>
              <a:t>12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402480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8E5C20-1A90-4F2F-AA21-106B6BAC4518}" type="slidenum">
              <a:rPr lang="ru-RU" altLang="ru-RU" smtClean="0"/>
              <a:pPr/>
              <a:t>13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428580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58E5C20-1A90-4F2F-AA21-106B6BAC4518}" type="slidenum">
              <a:rPr lang="ru-RU" altLang="ru-RU" smtClean="0"/>
              <a:pPr/>
              <a:t>14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66346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BB89E4-11D1-4DC1-AEDA-30988EA0374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39682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BCC065-158D-4E6C-B395-1FC83307189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59130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BD7AE1-9134-4319-818A-84F0787BD30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669473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EDDFD7-3AEE-46F0-AA6F-CDBC887FE65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8941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D46719-E1EF-4585-A0C9-5E3C3D1A80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05590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0334E6-9331-43C0-AEF1-E3F4F3957B8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08758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BB757A-2141-460F-9258-F0B9065A32A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70422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BA505A-A064-4E3D-AC8B-7529F1AF325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9434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DE45DA-93A2-42F4-A2E6-7BEE9F1B80F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78365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0559CF-5AA0-4976-89EC-B1DBD58D684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95719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7B34A6-F0AF-45D6-93D1-4680742FAD3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48453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F0FB0A-CC5F-4D30-B1B9-21DC1054124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81102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7198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98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98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6BFFE496-05FA-489A-8F6A-724690EDCCD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ChangeArrowheads="1"/>
          </p:cNvSpPr>
          <p:nvPr/>
        </p:nvSpPr>
        <p:spPr bwMode="auto">
          <a:xfrm>
            <a:off x="0" y="2081212"/>
            <a:ext cx="9036496" cy="2729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>
              <a:defRPr/>
            </a:pPr>
            <a:endParaRPr lang="ru-RU" b="1" cap="all" dirty="0">
              <a:solidFill>
                <a:schemeClr val="accent6">
                  <a:lumMod val="75000"/>
                </a:schemeClr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endParaRPr lang="ru-RU" b="1" cap="all" dirty="0">
              <a:solidFill>
                <a:schemeClr val="accent6">
                  <a:lumMod val="75000"/>
                </a:schemeClr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Bahnschrift Condensed" panose="020B0502040204020203" pitchFamily="34" charset="0"/>
                <a:cs typeface="Arial" charset="0"/>
              </a:rPr>
              <a:t>«</a:t>
            </a:r>
            <a:r>
              <a:rPr lang="ru-RU" sz="3600" b="1" dirty="0">
                <a:solidFill>
                  <a:schemeClr val="accent2">
                    <a:lumMod val="50000"/>
                  </a:schemeClr>
                </a:solidFill>
                <a:latin typeface="Bahnschrift Condensed" panose="020B0502040204020203" pitchFamily="34" charset="0"/>
                <a:cs typeface="Arial" charset="0"/>
              </a:rPr>
              <a:t>Аварийность и травматизм при эксплуатации взрывопожароопасных объектов хранения и переработки растительного сырья, на объектах нефтехимической и нефтегазоперерабатывающей промышленности, химического комплекса и транспортирования опасных веществ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Bahnschrift Condensed" panose="020B0502040204020203" pitchFamily="34" charset="0"/>
                <a:cs typeface="Arial" charset="0"/>
              </a:rPr>
              <a:t>»</a:t>
            </a:r>
            <a:endParaRPr lang="ru-RU" sz="2800" b="1" cap="all" dirty="0">
              <a:solidFill>
                <a:schemeClr val="accent6">
                  <a:lumMod val="75000"/>
                </a:schemeClr>
              </a:solidFill>
              <a:latin typeface="Bahnschrift Condensed" panose="020B0502040204020203" pitchFamily="34" charset="0"/>
              <a:cs typeface="Arial" charset="0"/>
            </a:endParaRPr>
          </a:p>
          <a:p>
            <a:pPr algn="ctr">
              <a:defRPr/>
            </a:pPr>
            <a:endParaRPr lang="ru-RU" b="1" cap="all" dirty="0">
              <a:solidFill>
                <a:schemeClr val="accent6">
                  <a:lumMod val="75000"/>
                </a:schemeClr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endParaRPr lang="ru-RU" b="1" cap="all" dirty="0">
              <a:solidFill>
                <a:schemeClr val="accent6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5029200"/>
            <a:ext cx="9144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ctr" eaLnBrk="1" hangingPunct="1">
              <a:lnSpc>
                <a:spcPct val="90000"/>
              </a:lnSpc>
              <a:defRPr/>
            </a:pPr>
            <a:endParaRPr kumimoji="1"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053" name="Group 36"/>
          <p:cNvGrpSpPr>
            <a:grpSpLocks/>
          </p:cNvGrpSpPr>
          <p:nvPr/>
        </p:nvGrpSpPr>
        <p:grpSpPr bwMode="auto">
          <a:xfrm>
            <a:off x="0" y="127000"/>
            <a:ext cx="9144000" cy="1611313"/>
            <a:chOff x="0" y="-251"/>
            <a:chExt cx="5760" cy="1015"/>
          </a:xfrm>
        </p:grpSpPr>
        <p:sp>
          <p:nvSpPr>
            <p:cNvPr id="2060" name="Rectangle 37"/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kumimoji="1" lang="ru-RU" altLang="ru-RU" sz="1400" b="1">
                <a:latin typeface="Calibri" panose="020F0502020204030204" pitchFamily="34" charset="0"/>
              </a:endParaRPr>
            </a:p>
          </p:txBody>
        </p:sp>
        <p:sp>
          <p:nvSpPr>
            <p:cNvPr id="5130" name="Rectangle 38"/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131" name="Rectangle 39"/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" name="Text Box 40"/>
            <p:cNvSpPr txBox="1">
              <a:spLocks noChangeArrowheads="1"/>
            </p:cNvSpPr>
            <p:nvPr/>
          </p:nvSpPr>
          <p:spPr bwMode="auto">
            <a:xfrm>
              <a:off x="327" y="-251"/>
              <a:ext cx="5241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endParaRPr kumimoji="1"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endParaRP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Центральное управление Федеральной службы по экологическому, 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технологическому и атомному надзору</a:t>
              </a:r>
            </a:p>
          </p:txBody>
        </p:sp>
        <p:pic>
          <p:nvPicPr>
            <p:cNvPr id="2068" name="Picture 41" descr="fsetan_emblema2007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15"/>
              <a:ext cx="66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" name="Line 2"/>
          <p:cNvSpPr>
            <a:spLocks noChangeShapeType="1"/>
          </p:cNvSpPr>
          <p:nvPr/>
        </p:nvSpPr>
        <p:spPr bwMode="auto">
          <a:xfrm flipV="1">
            <a:off x="428625" y="5121275"/>
            <a:ext cx="8501122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Line 2"/>
          <p:cNvSpPr>
            <a:spLocks noChangeShapeType="1"/>
          </p:cNvSpPr>
          <p:nvPr/>
        </p:nvSpPr>
        <p:spPr bwMode="auto">
          <a:xfrm flipV="1">
            <a:off x="0" y="-987425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5213351"/>
            <a:ext cx="8352928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400" b="1" spc="-1" dirty="0">
                <a:solidFill>
                  <a:schemeClr val="accent2">
                    <a:lumMod val="75000"/>
                  </a:schemeClr>
                </a:solidFill>
                <a:latin typeface="Bahnschrift Condensed" panose="020B0502040204020203" pitchFamily="34" charset="0"/>
                <a:ea typeface="DejaVu Sans"/>
              </a:rPr>
              <a:t>Доклад государственного инспектора отдела общего промышленного надзора по Ярославской и Костромской областям</a:t>
            </a:r>
            <a:br>
              <a:rPr lang="ru-RU" sz="2400" b="1" spc="-1" dirty="0">
                <a:solidFill>
                  <a:schemeClr val="accent2">
                    <a:lumMod val="75000"/>
                  </a:schemeClr>
                </a:solidFill>
                <a:latin typeface="Bahnschrift Condensed" panose="020B0502040204020203" pitchFamily="34" charset="0"/>
                <a:ea typeface="DejaVu Sans"/>
              </a:rPr>
            </a:br>
            <a:r>
              <a:rPr lang="ru-RU" sz="2400" b="1" spc="-1" dirty="0" err="1">
                <a:solidFill>
                  <a:schemeClr val="accent2">
                    <a:lumMod val="75000"/>
                  </a:schemeClr>
                </a:solidFill>
                <a:latin typeface="Bahnschrift Condensed" panose="020B0502040204020203" pitchFamily="34" charset="0"/>
                <a:ea typeface="DejaVu Sans"/>
              </a:rPr>
              <a:t>Ингликовой</a:t>
            </a:r>
            <a:r>
              <a:rPr lang="ru-RU" sz="2400" b="1" spc="-1" dirty="0">
                <a:solidFill>
                  <a:schemeClr val="accent2">
                    <a:lumMod val="75000"/>
                  </a:schemeClr>
                </a:solidFill>
                <a:latin typeface="Bahnschrift Condensed" panose="020B0502040204020203" pitchFamily="34" charset="0"/>
                <a:ea typeface="DejaVu Sans"/>
              </a:rPr>
              <a:t> Анастасии Вячеславовны</a:t>
            </a:r>
            <a:endParaRPr lang="ru-RU" sz="2400" spc="-1" dirty="0">
              <a:solidFill>
                <a:schemeClr val="accent2">
                  <a:lumMod val="75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64897" y="6302880"/>
            <a:ext cx="2014206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900" b="1" spc="-1" dirty="0">
                <a:solidFill>
                  <a:srgbClr val="4040B2"/>
                </a:solidFill>
                <a:latin typeface="Bahnschrift Condensed" panose="020B0502040204020203" pitchFamily="34" charset="0"/>
                <a:ea typeface="DejaVu Sans"/>
              </a:rPr>
              <a:t>15 сентября 2026 года</a:t>
            </a:r>
            <a:endParaRPr lang="ru-RU" sz="1900" spc="-1" dirty="0">
              <a:latin typeface="Bahnschrift Condensed" panose="020B0502040204020203" pitchFamily="34" charset="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4"/>
          <p:cNvSpPr txBox="1"/>
          <p:nvPr/>
        </p:nvSpPr>
        <p:spPr>
          <a:xfrm>
            <a:off x="203677" y="2448880"/>
            <a:ext cx="8740650" cy="381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kern="0"/>
            </a:defPPr>
          </a:lstStyle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400" spc="-10" dirty="0">
                <a:solidFill>
                  <a:srgbClr val="FF0000"/>
                </a:solidFill>
                <a:latin typeface="Bahnschrift Condensed" panose="020B0502040204020203" pitchFamily="34" charset="0"/>
                <a:cs typeface="Arial"/>
              </a:rPr>
              <a:t>06.01.2026 </a:t>
            </a:r>
            <a:r>
              <a:rPr lang="ru-RU" sz="2400" spc="-10" dirty="0">
                <a:latin typeface="Bahnschrift Condensed" panose="020B0502040204020203" pitchFamily="34" charset="0"/>
                <a:cs typeface="Arial"/>
              </a:rPr>
              <a:t>в г. Уфа на ОПО «Топливное производство» в районе колонны К-5 установки АВТ-4 произошло загорание трубопровода III фракции, ориентировочно на площади 30 </a:t>
            </a:r>
            <a:r>
              <a:rPr lang="ru-RU" sz="2400" spc="-10" dirty="0" err="1">
                <a:latin typeface="Bahnschrift Condensed" panose="020B0502040204020203" pitchFamily="34" charset="0"/>
                <a:cs typeface="Arial"/>
              </a:rPr>
              <a:t>кв.м</a:t>
            </a:r>
            <a:r>
              <a:rPr lang="ru-RU" sz="2400" spc="-10" dirty="0">
                <a:latin typeface="Bahnschrift Condensed" panose="020B0502040204020203" pitchFamily="34" charset="0"/>
                <a:cs typeface="Arial"/>
              </a:rPr>
              <a:t>., установка АВТ-4 аварийно-остановлена. Пострадавших нет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solidFill>
                  <a:srgbClr val="FF0000"/>
                </a:solidFill>
                <a:latin typeface="Bahnschrift Condensed" panose="020B0502040204020203" pitchFamily="34" charset="0"/>
                <a:cs typeface="Arial"/>
              </a:rPr>
              <a:t>Технические причины аварии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400" spc="-10" dirty="0">
                <a:latin typeface="Bahnschrift Condensed" panose="020B0502040204020203" pitchFamily="34" charset="0"/>
                <a:cs typeface="Arial"/>
              </a:rPr>
              <a:t>Разгерметизация трубопровода из-за коррозионно-</a:t>
            </a:r>
            <a:r>
              <a:rPr lang="ru-RU" sz="2400" spc="-10" dirty="0" err="1">
                <a:latin typeface="Bahnschrift Condensed" panose="020B0502040204020203" pitchFamily="34" charset="0"/>
                <a:cs typeface="Arial"/>
              </a:rPr>
              <a:t>эроизионного</a:t>
            </a:r>
            <a:r>
              <a:rPr lang="ru-RU" sz="2400" spc="-10" dirty="0">
                <a:latin typeface="Bahnschrift Condensed" panose="020B0502040204020203" pitchFamily="34" charset="0"/>
                <a:cs typeface="Arial"/>
              </a:rPr>
              <a:t> износа стенки трубы при эксплуатации с параметрами превышающими паспортные значения 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solidFill>
                  <a:srgbClr val="FF0000"/>
                </a:solidFill>
                <a:latin typeface="Bahnschrift Condensed" panose="020B0502040204020203" pitchFamily="34" charset="0"/>
                <a:cs typeface="Arial"/>
              </a:rPr>
              <a:t>Организационные причины аварии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400" spc="-10" dirty="0">
                <a:latin typeface="Bahnschrift Condensed" panose="020B0502040204020203" pitchFamily="34" charset="0"/>
                <a:cs typeface="Arial"/>
              </a:rPr>
              <a:t>Произведен монтаж в отсутствие проекта технологического трубопровода установки с дальнейшей эксплуатации из материалов, не соответствующих требованиям, устойчивых в рабочих средах</a:t>
            </a:r>
          </a:p>
        </p:txBody>
      </p:sp>
      <p:sp>
        <p:nvSpPr>
          <p:cNvPr id="9" name="Скругленный прямоугольник 1"/>
          <p:cNvSpPr/>
          <p:nvPr/>
        </p:nvSpPr>
        <p:spPr>
          <a:xfrm>
            <a:off x="539552" y="1752715"/>
            <a:ext cx="7771320" cy="64692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spc="-1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АВАРИИ НА ОПАСНЫХ ПРОИЗВОДСТВЕННЫХ ОБЪЕКТАХ</a:t>
            </a:r>
          </a:p>
        </p:txBody>
      </p:sp>
      <p:grpSp>
        <p:nvGrpSpPr>
          <p:cNvPr id="18" name="Group 36">
            <a:extLst>
              <a:ext uri="{FF2B5EF4-FFF2-40B4-BE49-F238E27FC236}">
                <a16:creationId xmlns:a16="http://schemas.microsoft.com/office/drawing/2014/main" id="{5AD9ACA9-1298-4425-BB95-0EE5DCBF27B8}"/>
              </a:ext>
            </a:extLst>
          </p:cNvPr>
          <p:cNvGrpSpPr>
            <a:grpSpLocks/>
          </p:cNvGrpSpPr>
          <p:nvPr/>
        </p:nvGrpSpPr>
        <p:grpSpPr bwMode="auto">
          <a:xfrm>
            <a:off x="0" y="127000"/>
            <a:ext cx="9144000" cy="1611313"/>
            <a:chOff x="0" y="-251"/>
            <a:chExt cx="5760" cy="1015"/>
          </a:xfrm>
        </p:grpSpPr>
        <p:sp>
          <p:nvSpPr>
            <p:cNvPr id="19" name="Rectangle 37">
              <a:extLst>
                <a:ext uri="{FF2B5EF4-FFF2-40B4-BE49-F238E27FC236}">
                  <a16:creationId xmlns:a16="http://schemas.microsoft.com/office/drawing/2014/main" id="{6EBE873B-C93D-487B-B955-8DA231F8F9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kumimoji="1" lang="ru-RU" altLang="ru-RU" sz="1400" b="1">
                <a:latin typeface="Calibri" panose="020F0502020204030204" pitchFamily="34" charset="0"/>
              </a:endParaRPr>
            </a:p>
          </p:txBody>
        </p:sp>
        <p:sp>
          <p:nvSpPr>
            <p:cNvPr id="20" name="Rectangle 38">
              <a:extLst>
                <a:ext uri="{FF2B5EF4-FFF2-40B4-BE49-F238E27FC236}">
                  <a16:creationId xmlns:a16="http://schemas.microsoft.com/office/drawing/2014/main" id="{EC055951-B3E3-408C-B5AB-1F8E9DA412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1" name="Rectangle 39">
              <a:extLst>
                <a:ext uri="{FF2B5EF4-FFF2-40B4-BE49-F238E27FC236}">
                  <a16:creationId xmlns:a16="http://schemas.microsoft.com/office/drawing/2014/main" id="{A3413C2B-E15A-4ABA-941D-DF27D4FFD0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Text Box 40">
              <a:extLst>
                <a:ext uri="{FF2B5EF4-FFF2-40B4-BE49-F238E27FC236}">
                  <a16:creationId xmlns:a16="http://schemas.microsoft.com/office/drawing/2014/main" id="{C4A458CC-ECC2-4204-AFBF-560D31EB18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" y="-251"/>
              <a:ext cx="5241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endParaRPr kumimoji="1"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endParaRP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Центральное управление Федеральной службы по экологическому, 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технологическому и атомному надзору</a:t>
              </a:r>
            </a:p>
          </p:txBody>
        </p:sp>
        <p:pic>
          <p:nvPicPr>
            <p:cNvPr id="23" name="Picture 41" descr="fsetan_emblema2007">
              <a:extLst>
                <a:ext uri="{FF2B5EF4-FFF2-40B4-BE49-F238E27FC236}">
                  <a16:creationId xmlns:a16="http://schemas.microsoft.com/office/drawing/2014/main" id="{255232AD-E58F-45C4-A257-8849793E77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15"/>
              <a:ext cx="66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D670D56-AAAD-4E0B-864A-69F4CEDB7A64}"/>
              </a:ext>
            </a:extLst>
          </p:cNvPr>
          <p:cNvSpPr txBox="1"/>
          <p:nvPr/>
        </p:nvSpPr>
        <p:spPr>
          <a:xfrm>
            <a:off x="8667519" y="6330318"/>
            <a:ext cx="3962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Bahnschrift SemiBold Condensed" panose="020B0502040204020203" pitchFamily="34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445918141"/>
      </p:ext>
    </p:extLst>
  </p:cSld>
  <p:clrMapOvr>
    <a:masterClrMapping/>
  </p:clrMapOvr>
  <p:transition spd="med">
    <p:cover dir="l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4"/>
          <p:cNvSpPr txBox="1"/>
          <p:nvPr/>
        </p:nvSpPr>
        <p:spPr>
          <a:xfrm>
            <a:off x="203677" y="2448880"/>
            <a:ext cx="8740650" cy="4201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kern="0"/>
            </a:defPPr>
          </a:lstStyle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400" spc="-10" dirty="0">
                <a:solidFill>
                  <a:srgbClr val="FF0000"/>
                </a:solidFill>
                <a:latin typeface="Bahnschrift Condensed" panose="020B0502040204020203" pitchFamily="34" charset="0"/>
                <a:cs typeface="Arial"/>
              </a:rPr>
              <a:t>23.01.2026 </a:t>
            </a:r>
            <a:r>
              <a:rPr lang="ru-RU" sz="2400" spc="-10" dirty="0">
                <a:latin typeface="Bahnschrift Condensed" panose="020B0502040204020203" pitchFamily="34" charset="0"/>
                <a:cs typeface="Arial"/>
              </a:rPr>
              <a:t>на ОПО «Площадка нефтебазы п. Тикси" при производстве работ по перекачке топлива произошел неконтролируемый выброс (разлив) опасных веществ (нефтепродуктов) по причине не выключения перекачивающего насоса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solidFill>
                  <a:srgbClr val="FF0000"/>
                </a:solidFill>
                <a:latin typeface="Bahnschrift Condensed" panose="020B0502040204020203" pitchFamily="34" charset="0"/>
                <a:cs typeface="Arial"/>
              </a:rPr>
              <a:t>Технические причины аварии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400" spc="-10" dirty="0">
                <a:latin typeface="Bahnschrift Condensed" panose="020B0502040204020203" pitchFamily="34" charset="0"/>
                <a:cs typeface="Arial"/>
              </a:rPr>
              <a:t>обвалование резервуарных площадок, было частично разрушено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400" spc="-10" dirty="0">
                <a:latin typeface="Bahnschrift Condensed" panose="020B0502040204020203" pitchFamily="34" charset="0"/>
                <a:cs typeface="Arial"/>
              </a:rPr>
              <a:t>Отсутствие проектной документации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solidFill>
                  <a:srgbClr val="FF0000"/>
                </a:solidFill>
                <a:latin typeface="Bahnschrift Condensed" panose="020B0502040204020203" pitchFamily="34" charset="0"/>
                <a:cs typeface="Arial"/>
              </a:rPr>
              <a:t>Организационные причины аварии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400" spc="-10" dirty="0">
                <a:latin typeface="Bahnschrift Condensed" panose="020B0502040204020203" pitchFamily="34" charset="0"/>
                <a:cs typeface="Arial"/>
              </a:rPr>
              <a:t>На дату аварии у организации отсутствовал действующий договор с профессиональной аварийно-спасательной службой или формированием, что не позволяло оперативно привлечь квалифицированные силы для ликвидации последствий разлива</a:t>
            </a:r>
          </a:p>
        </p:txBody>
      </p:sp>
      <p:sp>
        <p:nvSpPr>
          <p:cNvPr id="9" name="Скругленный прямоугольник 1"/>
          <p:cNvSpPr/>
          <p:nvPr/>
        </p:nvSpPr>
        <p:spPr>
          <a:xfrm>
            <a:off x="539552" y="1752715"/>
            <a:ext cx="7771320" cy="64692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spc="-1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АВАРИИ НА ОПАСНЫХ ПРОИЗВОДСТВЕННЫХ ОБЪЕКТАХ</a:t>
            </a:r>
          </a:p>
        </p:txBody>
      </p:sp>
      <p:grpSp>
        <p:nvGrpSpPr>
          <p:cNvPr id="18" name="Group 36">
            <a:extLst>
              <a:ext uri="{FF2B5EF4-FFF2-40B4-BE49-F238E27FC236}">
                <a16:creationId xmlns:a16="http://schemas.microsoft.com/office/drawing/2014/main" id="{5AD9ACA9-1298-4425-BB95-0EE5DCBF27B8}"/>
              </a:ext>
            </a:extLst>
          </p:cNvPr>
          <p:cNvGrpSpPr>
            <a:grpSpLocks/>
          </p:cNvGrpSpPr>
          <p:nvPr/>
        </p:nvGrpSpPr>
        <p:grpSpPr bwMode="auto">
          <a:xfrm>
            <a:off x="0" y="127000"/>
            <a:ext cx="9144000" cy="1611313"/>
            <a:chOff x="0" y="-251"/>
            <a:chExt cx="5760" cy="1015"/>
          </a:xfrm>
        </p:grpSpPr>
        <p:sp>
          <p:nvSpPr>
            <p:cNvPr id="19" name="Rectangle 37">
              <a:extLst>
                <a:ext uri="{FF2B5EF4-FFF2-40B4-BE49-F238E27FC236}">
                  <a16:creationId xmlns:a16="http://schemas.microsoft.com/office/drawing/2014/main" id="{6EBE873B-C93D-487B-B955-8DA231F8F9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kumimoji="1" lang="ru-RU" altLang="ru-RU" sz="1400" b="1">
                <a:latin typeface="Calibri" panose="020F0502020204030204" pitchFamily="34" charset="0"/>
              </a:endParaRPr>
            </a:p>
          </p:txBody>
        </p:sp>
        <p:sp>
          <p:nvSpPr>
            <p:cNvPr id="20" name="Rectangle 38">
              <a:extLst>
                <a:ext uri="{FF2B5EF4-FFF2-40B4-BE49-F238E27FC236}">
                  <a16:creationId xmlns:a16="http://schemas.microsoft.com/office/drawing/2014/main" id="{EC055951-B3E3-408C-B5AB-1F8E9DA412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1" name="Rectangle 39">
              <a:extLst>
                <a:ext uri="{FF2B5EF4-FFF2-40B4-BE49-F238E27FC236}">
                  <a16:creationId xmlns:a16="http://schemas.microsoft.com/office/drawing/2014/main" id="{A3413C2B-E15A-4ABA-941D-DF27D4FFD0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Text Box 40">
              <a:extLst>
                <a:ext uri="{FF2B5EF4-FFF2-40B4-BE49-F238E27FC236}">
                  <a16:creationId xmlns:a16="http://schemas.microsoft.com/office/drawing/2014/main" id="{C4A458CC-ECC2-4204-AFBF-560D31EB18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" y="-251"/>
              <a:ext cx="5241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endParaRPr kumimoji="1"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endParaRP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Центральное управление Федеральной службы по экологическому, 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технологическому и атомному надзору</a:t>
              </a:r>
            </a:p>
          </p:txBody>
        </p:sp>
        <p:pic>
          <p:nvPicPr>
            <p:cNvPr id="23" name="Picture 41" descr="fsetan_emblema2007">
              <a:extLst>
                <a:ext uri="{FF2B5EF4-FFF2-40B4-BE49-F238E27FC236}">
                  <a16:creationId xmlns:a16="http://schemas.microsoft.com/office/drawing/2014/main" id="{255232AD-E58F-45C4-A257-8849793E77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15"/>
              <a:ext cx="66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D670D56-AAAD-4E0B-864A-69F4CEDB7A64}"/>
              </a:ext>
            </a:extLst>
          </p:cNvPr>
          <p:cNvSpPr txBox="1"/>
          <p:nvPr/>
        </p:nvSpPr>
        <p:spPr>
          <a:xfrm>
            <a:off x="8667519" y="6330318"/>
            <a:ext cx="351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Bahnschrift SemiBold Condensed" panose="020B0502040204020203" pitchFamily="34" charset="0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3367974323"/>
      </p:ext>
    </p:extLst>
  </p:cSld>
  <p:clrMapOvr>
    <a:masterClrMapping/>
  </p:clrMapOvr>
  <p:transition spd="med">
    <p:cover dir="l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4"/>
          <p:cNvSpPr txBox="1"/>
          <p:nvPr/>
        </p:nvSpPr>
        <p:spPr>
          <a:xfrm>
            <a:off x="203677" y="2448880"/>
            <a:ext cx="8740650" cy="36394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kern="0"/>
            </a:defPPr>
          </a:lstStyle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solidFill>
                  <a:srgbClr val="FF0000"/>
                </a:solidFill>
                <a:latin typeface="Bahnschrift Condensed" panose="020B0502040204020203" pitchFamily="34" charset="0"/>
                <a:cs typeface="Arial"/>
              </a:rPr>
              <a:t>30.05.2025 </a:t>
            </a: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на ОПО «Площадка производства </a:t>
            </a:r>
            <a:r>
              <a:rPr lang="ru-RU" sz="2600" spc="-10" dirty="0" err="1">
                <a:latin typeface="Bahnschrift Condensed" panose="020B0502040204020203" pitchFamily="34" charset="0"/>
                <a:cs typeface="Arial"/>
              </a:rPr>
              <a:t>изопренового</a:t>
            </a: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 каучука» в городе Стерлитамак при проведении газоопасных работ в колодце по снятию заглушки на свече трубопровода азота произошло воспламенение газовоздушной смеси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solidFill>
                  <a:srgbClr val="FF0000"/>
                </a:solidFill>
                <a:latin typeface="Bahnschrift Condensed" panose="020B0502040204020203" pitchFamily="34" charset="0"/>
                <a:cs typeface="Arial"/>
              </a:rPr>
              <a:t>Один человек погиб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Несчастный случай со смертельным исходом произошел в результате воспламенения газовоздушной смеси углеводородов, скопившихся </a:t>
            </a:r>
            <a:br>
              <a:rPr lang="ru-RU" sz="2600" spc="-10" dirty="0">
                <a:latin typeface="Bahnschrift Condensed" panose="020B0502040204020203" pitchFamily="34" charset="0"/>
                <a:cs typeface="Arial"/>
              </a:rPr>
            </a:b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при выделении из почвы внутри колодца, от внешнего источника (курение </a:t>
            </a:r>
            <a:br>
              <a:rPr lang="ru-RU" sz="2600" spc="-10" dirty="0">
                <a:latin typeface="Bahnschrift Condensed" panose="020B0502040204020203" pitchFamily="34" charset="0"/>
                <a:cs typeface="Arial"/>
              </a:rPr>
            </a:b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на рабочем месте), в нарушении организации и проведения газоопасных работ</a:t>
            </a:r>
            <a:endParaRPr lang="ru-RU" sz="2400" spc="-10" dirty="0">
              <a:latin typeface="Bahnschrift Condensed" panose="020B0502040204020203" pitchFamily="34" charset="0"/>
              <a:cs typeface="Arial"/>
            </a:endParaRPr>
          </a:p>
        </p:txBody>
      </p:sp>
      <p:sp>
        <p:nvSpPr>
          <p:cNvPr id="9" name="Скругленный прямоугольник 1"/>
          <p:cNvSpPr/>
          <p:nvPr/>
        </p:nvSpPr>
        <p:spPr>
          <a:xfrm>
            <a:off x="0" y="1738313"/>
            <a:ext cx="9144000" cy="64692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000" b="1" spc="-1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НЕСЧАСТНЫЕ СЛУЧАИ НА ОПАСНЫХ ПРОИЗВОДСТВЕННЫХ ОБЪЕКТАХ</a:t>
            </a:r>
          </a:p>
        </p:txBody>
      </p:sp>
      <p:grpSp>
        <p:nvGrpSpPr>
          <p:cNvPr id="18" name="Group 36">
            <a:extLst>
              <a:ext uri="{FF2B5EF4-FFF2-40B4-BE49-F238E27FC236}">
                <a16:creationId xmlns:a16="http://schemas.microsoft.com/office/drawing/2014/main" id="{5AD9ACA9-1298-4425-BB95-0EE5DCBF27B8}"/>
              </a:ext>
            </a:extLst>
          </p:cNvPr>
          <p:cNvGrpSpPr>
            <a:grpSpLocks/>
          </p:cNvGrpSpPr>
          <p:nvPr/>
        </p:nvGrpSpPr>
        <p:grpSpPr bwMode="auto">
          <a:xfrm>
            <a:off x="0" y="127000"/>
            <a:ext cx="9144000" cy="1611313"/>
            <a:chOff x="0" y="-251"/>
            <a:chExt cx="5760" cy="1015"/>
          </a:xfrm>
        </p:grpSpPr>
        <p:sp>
          <p:nvSpPr>
            <p:cNvPr id="19" name="Rectangle 37">
              <a:extLst>
                <a:ext uri="{FF2B5EF4-FFF2-40B4-BE49-F238E27FC236}">
                  <a16:creationId xmlns:a16="http://schemas.microsoft.com/office/drawing/2014/main" id="{6EBE873B-C93D-487B-B955-8DA231F8F9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kumimoji="1" lang="ru-RU" altLang="ru-RU" sz="1400" b="1">
                <a:latin typeface="Calibri" panose="020F0502020204030204" pitchFamily="34" charset="0"/>
              </a:endParaRPr>
            </a:p>
          </p:txBody>
        </p:sp>
        <p:sp>
          <p:nvSpPr>
            <p:cNvPr id="20" name="Rectangle 38">
              <a:extLst>
                <a:ext uri="{FF2B5EF4-FFF2-40B4-BE49-F238E27FC236}">
                  <a16:creationId xmlns:a16="http://schemas.microsoft.com/office/drawing/2014/main" id="{EC055951-B3E3-408C-B5AB-1F8E9DA412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1" name="Rectangle 39">
              <a:extLst>
                <a:ext uri="{FF2B5EF4-FFF2-40B4-BE49-F238E27FC236}">
                  <a16:creationId xmlns:a16="http://schemas.microsoft.com/office/drawing/2014/main" id="{A3413C2B-E15A-4ABA-941D-DF27D4FFD0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Text Box 40">
              <a:extLst>
                <a:ext uri="{FF2B5EF4-FFF2-40B4-BE49-F238E27FC236}">
                  <a16:creationId xmlns:a16="http://schemas.microsoft.com/office/drawing/2014/main" id="{C4A458CC-ECC2-4204-AFBF-560D31EB18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" y="-251"/>
              <a:ext cx="5241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endParaRPr kumimoji="1"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endParaRP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Центральное управление Федеральной службы по экологическому, 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технологическому и атомному надзору</a:t>
              </a:r>
            </a:p>
          </p:txBody>
        </p:sp>
        <p:pic>
          <p:nvPicPr>
            <p:cNvPr id="23" name="Picture 41" descr="fsetan_emblema2007">
              <a:extLst>
                <a:ext uri="{FF2B5EF4-FFF2-40B4-BE49-F238E27FC236}">
                  <a16:creationId xmlns:a16="http://schemas.microsoft.com/office/drawing/2014/main" id="{255232AD-E58F-45C4-A257-8849793E77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15"/>
              <a:ext cx="66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D670D56-AAAD-4E0B-864A-69F4CEDB7A64}"/>
              </a:ext>
            </a:extLst>
          </p:cNvPr>
          <p:cNvSpPr txBox="1"/>
          <p:nvPr/>
        </p:nvSpPr>
        <p:spPr>
          <a:xfrm>
            <a:off x="8667519" y="6330318"/>
            <a:ext cx="3914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Bahnschrift SemiBold Condensed" panose="020B0502040204020203" pitchFamily="34" charset="0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125364276"/>
      </p:ext>
    </p:extLst>
  </p:cSld>
  <p:clrMapOvr>
    <a:masterClrMapping/>
  </p:clrMapOvr>
  <p:transition spd="med">
    <p:cover dir="l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4"/>
          <p:cNvSpPr txBox="1"/>
          <p:nvPr/>
        </p:nvSpPr>
        <p:spPr>
          <a:xfrm>
            <a:off x="203677" y="2448880"/>
            <a:ext cx="8740650" cy="36394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kern="0"/>
            </a:defPPr>
          </a:lstStyle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solidFill>
                  <a:srgbClr val="FF0000"/>
                </a:solidFill>
                <a:latin typeface="Bahnschrift Condensed" panose="020B0502040204020203" pitchFamily="34" charset="0"/>
                <a:cs typeface="Arial"/>
              </a:rPr>
              <a:t>09.07.2025 </a:t>
            </a: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при попытке открутить болты фланцевого соединения на дренажном трубопроводе серной кислоты возникла сложность и было принято решение срезать болт </a:t>
            </a:r>
            <a:r>
              <a:rPr lang="ru-RU" sz="2600" spc="-10" dirty="0" err="1">
                <a:latin typeface="Bahnschrift Condensed" panose="020B0502040204020203" pitchFamily="34" charset="0"/>
                <a:cs typeface="Arial"/>
              </a:rPr>
              <a:t>шлифмашинкой</a:t>
            </a: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, при этом произошла утечка серной кислоты из разъема фланцевого соединения, которая попала на работников, пострадали два человека, которые получили химические ожоги серной кислотой 2-3 степени.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solidFill>
                  <a:srgbClr val="FF0000"/>
                </a:solidFill>
                <a:latin typeface="Bahnschrift Condensed" panose="020B0502040204020203" pitchFamily="34" charset="0"/>
                <a:cs typeface="Arial"/>
              </a:rPr>
              <a:t>Причины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Неудовлетворительная организация производства работ, в том числе, нарушение допуска к работам с повышенной опасностью</a:t>
            </a:r>
          </a:p>
        </p:txBody>
      </p:sp>
      <p:sp>
        <p:nvSpPr>
          <p:cNvPr id="9" name="Скругленный прямоугольник 1"/>
          <p:cNvSpPr/>
          <p:nvPr/>
        </p:nvSpPr>
        <p:spPr>
          <a:xfrm>
            <a:off x="0" y="1738313"/>
            <a:ext cx="9144000" cy="64692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000" b="1" spc="-1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НЕСЧАСТНЫЕ СЛУЧАИ НА ОПАСНЫХ ПРОИЗВОДСТВЕННЫХ ОБЪЕКТАХ</a:t>
            </a:r>
          </a:p>
        </p:txBody>
      </p:sp>
      <p:grpSp>
        <p:nvGrpSpPr>
          <p:cNvPr id="18" name="Group 36">
            <a:extLst>
              <a:ext uri="{FF2B5EF4-FFF2-40B4-BE49-F238E27FC236}">
                <a16:creationId xmlns:a16="http://schemas.microsoft.com/office/drawing/2014/main" id="{5AD9ACA9-1298-4425-BB95-0EE5DCBF27B8}"/>
              </a:ext>
            </a:extLst>
          </p:cNvPr>
          <p:cNvGrpSpPr>
            <a:grpSpLocks/>
          </p:cNvGrpSpPr>
          <p:nvPr/>
        </p:nvGrpSpPr>
        <p:grpSpPr bwMode="auto">
          <a:xfrm>
            <a:off x="0" y="127000"/>
            <a:ext cx="9144000" cy="1611313"/>
            <a:chOff x="0" y="-251"/>
            <a:chExt cx="5760" cy="1015"/>
          </a:xfrm>
        </p:grpSpPr>
        <p:sp>
          <p:nvSpPr>
            <p:cNvPr id="19" name="Rectangle 37">
              <a:extLst>
                <a:ext uri="{FF2B5EF4-FFF2-40B4-BE49-F238E27FC236}">
                  <a16:creationId xmlns:a16="http://schemas.microsoft.com/office/drawing/2014/main" id="{6EBE873B-C93D-487B-B955-8DA231F8F9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kumimoji="1" lang="ru-RU" altLang="ru-RU" sz="1400" b="1">
                <a:latin typeface="Calibri" panose="020F0502020204030204" pitchFamily="34" charset="0"/>
              </a:endParaRPr>
            </a:p>
          </p:txBody>
        </p:sp>
        <p:sp>
          <p:nvSpPr>
            <p:cNvPr id="20" name="Rectangle 38">
              <a:extLst>
                <a:ext uri="{FF2B5EF4-FFF2-40B4-BE49-F238E27FC236}">
                  <a16:creationId xmlns:a16="http://schemas.microsoft.com/office/drawing/2014/main" id="{EC055951-B3E3-408C-B5AB-1F8E9DA412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1" name="Rectangle 39">
              <a:extLst>
                <a:ext uri="{FF2B5EF4-FFF2-40B4-BE49-F238E27FC236}">
                  <a16:creationId xmlns:a16="http://schemas.microsoft.com/office/drawing/2014/main" id="{A3413C2B-E15A-4ABA-941D-DF27D4FFD0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Text Box 40">
              <a:extLst>
                <a:ext uri="{FF2B5EF4-FFF2-40B4-BE49-F238E27FC236}">
                  <a16:creationId xmlns:a16="http://schemas.microsoft.com/office/drawing/2014/main" id="{C4A458CC-ECC2-4204-AFBF-560D31EB18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" y="-251"/>
              <a:ext cx="5241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endParaRPr kumimoji="1"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endParaRP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Центральное управление Федеральной службы по экологическому, 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технологическому и атомному надзору</a:t>
              </a:r>
            </a:p>
          </p:txBody>
        </p:sp>
        <p:pic>
          <p:nvPicPr>
            <p:cNvPr id="23" name="Picture 41" descr="fsetan_emblema2007">
              <a:extLst>
                <a:ext uri="{FF2B5EF4-FFF2-40B4-BE49-F238E27FC236}">
                  <a16:creationId xmlns:a16="http://schemas.microsoft.com/office/drawing/2014/main" id="{255232AD-E58F-45C4-A257-8849793E77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15"/>
              <a:ext cx="66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D670D56-AAAD-4E0B-864A-69F4CEDB7A64}"/>
              </a:ext>
            </a:extLst>
          </p:cNvPr>
          <p:cNvSpPr txBox="1"/>
          <p:nvPr/>
        </p:nvSpPr>
        <p:spPr>
          <a:xfrm>
            <a:off x="8667519" y="6330318"/>
            <a:ext cx="3898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Bahnschrift SemiBold Condensed" panose="020B0502040204020203" pitchFamily="34" charset="0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291098628"/>
      </p:ext>
    </p:extLst>
  </p:cSld>
  <p:clrMapOvr>
    <a:masterClrMapping/>
  </p:clrMapOvr>
  <p:transition spd="med">
    <p:cover dir="l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4"/>
          <p:cNvSpPr txBox="1"/>
          <p:nvPr/>
        </p:nvSpPr>
        <p:spPr>
          <a:xfrm>
            <a:off x="203677" y="2448880"/>
            <a:ext cx="8740650" cy="36394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kern="0"/>
            </a:defPPr>
          </a:lstStyle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solidFill>
                  <a:srgbClr val="FF0000"/>
                </a:solidFill>
                <a:latin typeface="Bahnschrift Condensed" panose="020B0502040204020203" pitchFamily="34" charset="0"/>
                <a:cs typeface="Arial"/>
              </a:rPr>
              <a:t>09.08.2025 </a:t>
            </a: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в г. Уфа при выполнении плановых работ по разгерметизации трубопровода произошел хлопок, пострадали 25 человек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solidFill>
                  <a:srgbClr val="FF0000"/>
                </a:solidFill>
                <a:latin typeface="Bahnschrift Condensed" panose="020B0502040204020203" pitchFamily="34" charset="0"/>
                <a:cs typeface="Arial"/>
              </a:rPr>
              <a:t>Причины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Не приняты меры по предотвращению эрозионное воздействие газо-жидкостного потока с наличием твердых частиц сажи (кокса), уносимых из колонны закалки </a:t>
            </a:r>
            <a:r>
              <a:rPr lang="ru-RU" sz="2600" spc="-10" dirty="0" err="1">
                <a:latin typeface="Bahnschrift Condensed" panose="020B0502040204020203" pitchFamily="34" charset="0"/>
                <a:cs typeface="Arial"/>
              </a:rPr>
              <a:t>пирогаза</a:t>
            </a: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, что привело к утонению стенки трубопровода с дальнейшим раскрытием дефекта вследствие напряженно-деформационного состояния </a:t>
            </a:r>
            <a:r>
              <a:rPr lang="ru-RU" sz="2600" spc="-10" dirty="0" err="1">
                <a:latin typeface="Bahnschrift Condensed" panose="020B0502040204020203" pitchFamily="34" charset="0"/>
                <a:cs typeface="Arial"/>
              </a:rPr>
              <a:t>околошовной</a:t>
            </a:r>
            <a:r>
              <a:rPr lang="ru-RU" sz="2600" spc="-10" dirty="0">
                <a:latin typeface="Bahnschrift Condensed" panose="020B0502040204020203" pitchFamily="34" charset="0"/>
                <a:cs typeface="Arial"/>
              </a:rPr>
              <a:t> зоны сварного соединения катушки и ответвления тройника, с последующим выбросом хлористого водорода</a:t>
            </a:r>
          </a:p>
        </p:txBody>
      </p:sp>
      <p:sp>
        <p:nvSpPr>
          <p:cNvPr id="9" name="Скругленный прямоугольник 1"/>
          <p:cNvSpPr/>
          <p:nvPr/>
        </p:nvSpPr>
        <p:spPr>
          <a:xfrm>
            <a:off x="0" y="1738313"/>
            <a:ext cx="9144000" cy="64692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000" b="1" spc="-1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НЕСЧАСТНЫЕ СЛУЧАИ НА ОПАСНЫХ ПРОИЗВОДСТВЕННЫХ ОБЪЕКТАХ</a:t>
            </a:r>
          </a:p>
        </p:txBody>
      </p:sp>
      <p:grpSp>
        <p:nvGrpSpPr>
          <p:cNvPr id="18" name="Group 36">
            <a:extLst>
              <a:ext uri="{FF2B5EF4-FFF2-40B4-BE49-F238E27FC236}">
                <a16:creationId xmlns:a16="http://schemas.microsoft.com/office/drawing/2014/main" id="{5AD9ACA9-1298-4425-BB95-0EE5DCBF27B8}"/>
              </a:ext>
            </a:extLst>
          </p:cNvPr>
          <p:cNvGrpSpPr>
            <a:grpSpLocks/>
          </p:cNvGrpSpPr>
          <p:nvPr/>
        </p:nvGrpSpPr>
        <p:grpSpPr bwMode="auto">
          <a:xfrm>
            <a:off x="0" y="127000"/>
            <a:ext cx="9144000" cy="1611313"/>
            <a:chOff x="0" y="-251"/>
            <a:chExt cx="5760" cy="1015"/>
          </a:xfrm>
        </p:grpSpPr>
        <p:sp>
          <p:nvSpPr>
            <p:cNvPr id="19" name="Rectangle 37">
              <a:extLst>
                <a:ext uri="{FF2B5EF4-FFF2-40B4-BE49-F238E27FC236}">
                  <a16:creationId xmlns:a16="http://schemas.microsoft.com/office/drawing/2014/main" id="{6EBE873B-C93D-487B-B955-8DA231F8F9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kumimoji="1" lang="ru-RU" altLang="ru-RU" sz="1400" b="1">
                <a:latin typeface="Calibri" panose="020F0502020204030204" pitchFamily="34" charset="0"/>
              </a:endParaRPr>
            </a:p>
          </p:txBody>
        </p:sp>
        <p:sp>
          <p:nvSpPr>
            <p:cNvPr id="20" name="Rectangle 38">
              <a:extLst>
                <a:ext uri="{FF2B5EF4-FFF2-40B4-BE49-F238E27FC236}">
                  <a16:creationId xmlns:a16="http://schemas.microsoft.com/office/drawing/2014/main" id="{EC055951-B3E3-408C-B5AB-1F8E9DA412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1" name="Rectangle 39">
              <a:extLst>
                <a:ext uri="{FF2B5EF4-FFF2-40B4-BE49-F238E27FC236}">
                  <a16:creationId xmlns:a16="http://schemas.microsoft.com/office/drawing/2014/main" id="{A3413C2B-E15A-4ABA-941D-DF27D4FFD0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Text Box 40">
              <a:extLst>
                <a:ext uri="{FF2B5EF4-FFF2-40B4-BE49-F238E27FC236}">
                  <a16:creationId xmlns:a16="http://schemas.microsoft.com/office/drawing/2014/main" id="{C4A458CC-ECC2-4204-AFBF-560D31EB18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" y="-251"/>
              <a:ext cx="5241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endParaRPr kumimoji="1"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endParaRP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Центральное управление Федеральной службы по экологическому, 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технологическому и атомному надзору</a:t>
              </a:r>
            </a:p>
          </p:txBody>
        </p:sp>
        <p:pic>
          <p:nvPicPr>
            <p:cNvPr id="23" name="Picture 41" descr="fsetan_emblema2007">
              <a:extLst>
                <a:ext uri="{FF2B5EF4-FFF2-40B4-BE49-F238E27FC236}">
                  <a16:creationId xmlns:a16="http://schemas.microsoft.com/office/drawing/2014/main" id="{255232AD-E58F-45C4-A257-8849793E77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15"/>
              <a:ext cx="66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D670D56-AAAD-4E0B-864A-69F4CEDB7A64}"/>
              </a:ext>
            </a:extLst>
          </p:cNvPr>
          <p:cNvSpPr txBox="1"/>
          <p:nvPr/>
        </p:nvSpPr>
        <p:spPr>
          <a:xfrm>
            <a:off x="8667519" y="6330318"/>
            <a:ext cx="4010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Bahnschrift SemiBold Condensed" panose="020B0502040204020203" pitchFamily="34" charset="0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2243277380"/>
      </p:ext>
    </p:extLst>
  </p:cSld>
  <p:clrMapOvr>
    <a:masterClrMapping/>
  </p:clrMapOvr>
  <p:transition spd="med">
    <p:cover dir="l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1"/>
          <p:cNvSpPr/>
          <p:nvPr/>
        </p:nvSpPr>
        <p:spPr>
          <a:xfrm>
            <a:off x="55829" y="3599730"/>
            <a:ext cx="8635524" cy="64692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spc="-1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СПАСИБО ЗА ВНИМАНИЕ</a:t>
            </a:r>
          </a:p>
        </p:txBody>
      </p:sp>
      <p:grpSp>
        <p:nvGrpSpPr>
          <p:cNvPr id="18" name="Group 36">
            <a:extLst>
              <a:ext uri="{FF2B5EF4-FFF2-40B4-BE49-F238E27FC236}">
                <a16:creationId xmlns:a16="http://schemas.microsoft.com/office/drawing/2014/main" id="{5AD9ACA9-1298-4425-BB95-0EE5DCBF27B8}"/>
              </a:ext>
            </a:extLst>
          </p:cNvPr>
          <p:cNvGrpSpPr>
            <a:grpSpLocks/>
          </p:cNvGrpSpPr>
          <p:nvPr/>
        </p:nvGrpSpPr>
        <p:grpSpPr bwMode="auto">
          <a:xfrm>
            <a:off x="0" y="127000"/>
            <a:ext cx="9144000" cy="1611313"/>
            <a:chOff x="0" y="-251"/>
            <a:chExt cx="5760" cy="1015"/>
          </a:xfrm>
        </p:grpSpPr>
        <p:sp>
          <p:nvSpPr>
            <p:cNvPr id="19" name="Rectangle 37">
              <a:extLst>
                <a:ext uri="{FF2B5EF4-FFF2-40B4-BE49-F238E27FC236}">
                  <a16:creationId xmlns:a16="http://schemas.microsoft.com/office/drawing/2014/main" id="{6EBE873B-C93D-487B-B955-8DA231F8F9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kumimoji="1" lang="ru-RU" altLang="ru-RU" sz="1400" b="1">
                <a:latin typeface="Calibri" panose="020F0502020204030204" pitchFamily="34" charset="0"/>
              </a:endParaRPr>
            </a:p>
          </p:txBody>
        </p:sp>
        <p:sp>
          <p:nvSpPr>
            <p:cNvPr id="20" name="Rectangle 38">
              <a:extLst>
                <a:ext uri="{FF2B5EF4-FFF2-40B4-BE49-F238E27FC236}">
                  <a16:creationId xmlns:a16="http://schemas.microsoft.com/office/drawing/2014/main" id="{EC055951-B3E3-408C-B5AB-1F8E9DA412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1" name="Rectangle 39">
              <a:extLst>
                <a:ext uri="{FF2B5EF4-FFF2-40B4-BE49-F238E27FC236}">
                  <a16:creationId xmlns:a16="http://schemas.microsoft.com/office/drawing/2014/main" id="{A3413C2B-E15A-4ABA-941D-DF27D4FFD0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Text Box 40">
              <a:extLst>
                <a:ext uri="{FF2B5EF4-FFF2-40B4-BE49-F238E27FC236}">
                  <a16:creationId xmlns:a16="http://schemas.microsoft.com/office/drawing/2014/main" id="{C4A458CC-ECC2-4204-AFBF-560D31EB18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" y="-251"/>
              <a:ext cx="5241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endParaRPr kumimoji="1"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endParaRP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Центральное управление Федеральной службы по экологическому, 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технологическому и атомному надзору</a:t>
              </a:r>
            </a:p>
          </p:txBody>
        </p:sp>
        <p:pic>
          <p:nvPicPr>
            <p:cNvPr id="23" name="Picture 41" descr="fsetan_emblema2007">
              <a:extLst>
                <a:ext uri="{FF2B5EF4-FFF2-40B4-BE49-F238E27FC236}">
                  <a16:creationId xmlns:a16="http://schemas.microsoft.com/office/drawing/2014/main" id="{255232AD-E58F-45C4-A257-8849793E77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15"/>
              <a:ext cx="66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5856780"/>
      </p:ext>
    </p:extLst>
  </p:cSld>
  <p:clrMapOvr>
    <a:masterClrMapping/>
  </p:clrMapOvr>
  <p:transition spd="med">
    <p:cover dir="l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667519" y="6330318"/>
            <a:ext cx="3080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Bahnschrift SemiBold Condensed" panose="020B0502040204020203" pitchFamily="34" charset="0"/>
              </a:rPr>
              <a:t>2</a:t>
            </a:r>
          </a:p>
        </p:txBody>
      </p:sp>
      <p:grpSp>
        <p:nvGrpSpPr>
          <p:cNvPr id="14" name="Group 36">
            <a:extLst>
              <a:ext uri="{FF2B5EF4-FFF2-40B4-BE49-F238E27FC236}">
                <a16:creationId xmlns:a16="http://schemas.microsoft.com/office/drawing/2014/main" id="{E7CA87FA-671B-4CA4-9D37-784274D438DC}"/>
              </a:ext>
            </a:extLst>
          </p:cNvPr>
          <p:cNvGrpSpPr>
            <a:grpSpLocks/>
          </p:cNvGrpSpPr>
          <p:nvPr/>
        </p:nvGrpSpPr>
        <p:grpSpPr bwMode="auto">
          <a:xfrm>
            <a:off x="0" y="127000"/>
            <a:ext cx="9144000" cy="1611313"/>
            <a:chOff x="0" y="-251"/>
            <a:chExt cx="5760" cy="1015"/>
          </a:xfrm>
        </p:grpSpPr>
        <p:sp>
          <p:nvSpPr>
            <p:cNvPr id="15" name="Rectangle 37">
              <a:extLst>
                <a:ext uri="{FF2B5EF4-FFF2-40B4-BE49-F238E27FC236}">
                  <a16:creationId xmlns:a16="http://schemas.microsoft.com/office/drawing/2014/main" id="{7E1EAD48-2044-444A-920A-B2A1E63942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kumimoji="1" lang="ru-RU" altLang="ru-RU" sz="1400" b="1">
                <a:latin typeface="Calibri" panose="020F0502020204030204" pitchFamily="34" charset="0"/>
              </a:endParaRPr>
            </a:p>
          </p:txBody>
        </p:sp>
        <p:sp>
          <p:nvSpPr>
            <p:cNvPr id="16" name="Rectangle 38">
              <a:extLst>
                <a:ext uri="{FF2B5EF4-FFF2-40B4-BE49-F238E27FC236}">
                  <a16:creationId xmlns:a16="http://schemas.microsoft.com/office/drawing/2014/main" id="{EFC8E156-F182-488E-A21B-46EF2E1CCD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7" name="Rectangle 39">
              <a:extLst>
                <a:ext uri="{FF2B5EF4-FFF2-40B4-BE49-F238E27FC236}">
                  <a16:creationId xmlns:a16="http://schemas.microsoft.com/office/drawing/2014/main" id="{F7D4C0A4-EA78-4060-9BC7-277CA9DFB1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8" name="Text Box 40">
              <a:extLst>
                <a:ext uri="{FF2B5EF4-FFF2-40B4-BE49-F238E27FC236}">
                  <a16:creationId xmlns:a16="http://schemas.microsoft.com/office/drawing/2014/main" id="{5281ADB1-7319-4297-A05E-64D4A00D3D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" y="-251"/>
              <a:ext cx="5241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endParaRPr kumimoji="1"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endParaRP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Центральное управление Федеральной службы по экологическому, 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технологическому и атомному надзору</a:t>
              </a:r>
            </a:p>
          </p:txBody>
        </p:sp>
        <p:pic>
          <p:nvPicPr>
            <p:cNvPr id="19" name="Picture 41" descr="fsetan_emblema2007">
              <a:extLst>
                <a:ext uri="{FF2B5EF4-FFF2-40B4-BE49-F238E27FC236}">
                  <a16:creationId xmlns:a16="http://schemas.microsoft.com/office/drawing/2014/main" id="{7104B25D-ED2E-4EE0-AC01-15701BF375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15"/>
              <a:ext cx="66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26" name="Picture 2" descr="Что такое элеватор - виды, устройство и принцип работы зернового элеватора  - ГК Эксперт-Агро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7" y="1820769"/>
            <a:ext cx="7475277" cy="4204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7139CF3E-8D63-438E-A8FC-A65DD50098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931226"/>
            <a:ext cx="1768329" cy="1991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4286570"/>
      </p:ext>
    </p:extLst>
  </p:cSld>
  <p:clrMapOvr>
    <a:masterClrMapping/>
  </p:clrMapOvr>
  <p:transition spd="med">
    <p:cover dir="l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1"/>
          <p:cNvSpPr/>
          <p:nvPr/>
        </p:nvSpPr>
        <p:spPr>
          <a:xfrm>
            <a:off x="0" y="2492896"/>
            <a:ext cx="8941978" cy="2842769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spc="-1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АВАРИИ НА ВЗРЫВОПОЖАРООПАСНЫХ ПРОИЗВОДСТВЕННЫХ ОБЪЕКТАХ ХРАНЕНИЯ И ПЕРЕРАБОТКИ РАСТИТЕЛЬНОГО СЫРЬЯ</a:t>
            </a:r>
          </a:p>
          <a:p>
            <a:pPr algn="ctr">
              <a:lnSpc>
                <a:spcPct val="100000"/>
              </a:lnSpc>
            </a:pPr>
            <a:r>
              <a:rPr lang="ru-RU" sz="3200" b="1" spc="-1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ЗА 2025 ГОД </a:t>
            </a:r>
            <a:r>
              <a:rPr lang="ru-RU" sz="3200" b="1" spc="-1" dirty="0">
                <a:solidFill>
                  <a:srgbClr val="92D050"/>
                </a:solidFill>
                <a:latin typeface="Bahnschrift SemiBold Condensed" panose="020B0502040204020203" pitchFamily="34" charset="0"/>
              </a:rPr>
              <a:t>НЕ ЗАРЕГИСТРИРОВАНЫ</a:t>
            </a:r>
          </a:p>
          <a:p>
            <a:pPr algn="ctr">
              <a:lnSpc>
                <a:spcPct val="100000"/>
              </a:lnSpc>
            </a:pPr>
            <a:r>
              <a:rPr lang="ru-RU" sz="3200" b="1" spc="-1" dirty="0">
                <a:solidFill>
                  <a:srgbClr val="FF0000"/>
                </a:solidFill>
                <a:latin typeface="Bahnschrift SemiBold Condensed" panose="020B0502040204020203" pitchFamily="34" charset="0"/>
              </a:rPr>
              <a:t>НО</a:t>
            </a:r>
          </a:p>
          <a:p>
            <a:pPr algn="ctr">
              <a:lnSpc>
                <a:spcPct val="100000"/>
              </a:lnSpc>
            </a:pPr>
            <a:r>
              <a:rPr lang="ru-RU" sz="3200" b="1" spc="-1" dirty="0">
                <a:solidFill>
                  <a:srgbClr val="FF0000"/>
                </a:solidFill>
                <a:latin typeface="Bahnschrift SemiBold Condensed" panose="020B0502040204020203" pitchFamily="34" charset="0"/>
              </a:rPr>
              <a:t>ЗАФИКСИРОВАН РОСТ СМЕРТЕЛЬНОГО ТРАВМИРОВАНИЯ</a:t>
            </a:r>
            <a:endParaRPr lang="ru-RU" sz="3200" b="1" spc="-1" dirty="0">
              <a:solidFill>
                <a:srgbClr val="92D050"/>
              </a:solidFill>
              <a:latin typeface="Bahnschrift SemiBold Condensed" panose="020B0502040204020203" pitchFamily="34" charset="0"/>
            </a:endParaRPr>
          </a:p>
        </p:txBody>
      </p:sp>
      <p:grpSp>
        <p:nvGrpSpPr>
          <p:cNvPr id="18" name="Group 36">
            <a:extLst>
              <a:ext uri="{FF2B5EF4-FFF2-40B4-BE49-F238E27FC236}">
                <a16:creationId xmlns:a16="http://schemas.microsoft.com/office/drawing/2014/main" id="{5AD9ACA9-1298-4425-BB95-0EE5DCBF27B8}"/>
              </a:ext>
            </a:extLst>
          </p:cNvPr>
          <p:cNvGrpSpPr>
            <a:grpSpLocks/>
          </p:cNvGrpSpPr>
          <p:nvPr/>
        </p:nvGrpSpPr>
        <p:grpSpPr bwMode="auto">
          <a:xfrm>
            <a:off x="0" y="127000"/>
            <a:ext cx="9144000" cy="1611313"/>
            <a:chOff x="0" y="-251"/>
            <a:chExt cx="5760" cy="1015"/>
          </a:xfrm>
        </p:grpSpPr>
        <p:sp>
          <p:nvSpPr>
            <p:cNvPr id="19" name="Rectangle 37">
              <a:extLst>
                <a:ext uri="{FF2B5EF4-FFF2-40B4-BE49-F238E27FC236}">
                  <a16:creationId xmlns:a16="http://schemas.microsoft.com/office/drawing/2014/main" id="{6EBE873B-C93D-487B-B955-8DA231F8F9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kumimoji="1" lang="ru-RU" altLang="ru-RU" sz="1400" b="1">
                <a:latin typeface="Calibri" panose="020F0502020204030204" pitchFamily="34" charset="0"/>
              </a:endParaRPr>
            </a:p>
          </p:txBody>
        </p:sp>
        <p:sp>
          <p:nvSpPr>
            <p:cNvPr id="20" name="Rectangle 38">
              <a:extLst>
                <a:ext uri="{FF2B5EF4-FFF2-40B4-BE49-F238E27FC236}">
                  <a16:creationId xmlns:a16="http://schemas.microsoft.com/office/drawing/2014/main" id="{EC055951-B3E3-408C-B5AB-1F8E9DA412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1" name="Rectangle 39">
              <a:extLst>
                <a:ext uri="{FF2B5EF4-FFF2-40B4-BE49-F238E27FC236}">
                  <a16:creationId xmlns:a16="http://schemas.microsoft.com/office/drawing/2014/main" id="{A3413C2B-E15A-4ABA-941D-DF27D4FFD0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Text Box 40">
              <a:extLst>
                <a:ext uri="{FF2B5EF4-FFF2-40B4-BE49-F238E27FC236}">
                  <a16:creationId xmlns:a16="http://schemas.microsoft.com/office/drawing/2014/main" id="{C4A458CC-ECC2-4204-AFBF-560D31EB18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" y="-251"/>
              <a:ext cx="5241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endParaRPr kumimoji="1"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endParaRP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Центральное управление Федеральной службы по экологическому, 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технологическому и атомному надзору</a:t>
              </a:r>
            </a:p>
          </p:txBody>
        </p:sp>
        <p:pic>
          <p:nvPicPr>
            <p:cNvPr id="23" name="Picture 41" descr="fsetan_emblema2007">
              <a:extLst>
                <a:ext uri="{FF2B5EF4-FFF2-40B4-BE49-F238E27FC236}">
                  <a16:creationId xmlns:a16="http://schemas.microsoft.com/office/drawing/2014/main" id="{255232AD-E58F-45C4-A257-8849793E77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15"/>
              <a:ext cx="66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D670D56-AAAD-4E0B-864A-69F4CEDB7A64}"/>
              </a:ext>
            </a:extLst>
          </p:cNvPr>
          <p:cNvSpPr txBox="1"/>
          <p:nvPr/>
        </p:nvSpPr>
        <p:spPr>
          <a:xfrm>
            <a:off x="8667519" y="6330318"/>
            <a:ext cx="3080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Bahnschrift SemiBold Condensed" panose="020B0502040204020203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264409500"/>
      </p:ext>
    </p:extLst>
  </p:cSld>
  <p:clrMapOvr>
    <a:masterClrMapping/>
  </p:clrMapOvr>
  <p:transition spd="med">
    <p:cover dir="l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4"/>
          <p:cNvSpPr txBox="1"/>
          <p:nvPr/>
        </p:nvSpPr>
        <p:spPr>
          <a:xfrm>
            <a:off x="203677" y="2448880"/>
            <a:ext cx="8740650" cy="376513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kern="0"/>
            </a:defPPr>
          </a:lstStyle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700" spc="-10" dirty="0">
                <a:solidFill>
                  <a:srgbClr val="FF0000"/>
                </a:solidFill>
                <a:latin typeface="Bahnschrift Condensed" panose="020B0502040204020203" pitchFamily="34" charset="0"/>
                <a:cs typeface="Arial"/>
              </a:rPr>
              <a:t>11.04.2025 </a:t>
            </a:r>
            <a:r>
              <a:rPr lang="ru-RU" sz="2700" spc="-10" dirty="0">
                <a:latin typeface="Bahnschrift Condensed" panose="020B0502040204020203" pitchFamily="34" charset="0"/>
                <a:cs typeface="Arial"/>
              </a:rPr>
              <a:t>на ОПО «Элеватор», эксплуатируемом ООО «КУРСКАГРОТЕРМИНАЛ» при проведении разгрузки на завальной яме автомобиль с подсолнечником опрокинулся и прижал работника к системе аспирации, который в результате получил травмы, </a:t>
            </a:r>
            <a:br>
              <a:rPr lang="ru-RU" sz="2700" spc="-10" dirty="0">
                <a:latin typeface="Bahnschrift Condensed" panose="020B0502040204020203" pitchFamily="34" charset="0"/>
                <a:cs typeface="Arial"/>
              </a:rPr>
            </a:br>
            <a:r>
              <a:rPr lang="ru-RU" sz="2700" spc="-10" dirty="0">
                <a:latin typeface="Bahnschrift Condensed" panose="020B0502040204020203" pitchFamily="34" charset="0"/>
                <a:cs typeface="Arial"/>
              </a:rPr>
              <a:t>несовместимые с жизнью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700" spc="-10" dirty="0">
                <a:solidFill>
                  <a:srgbClr val="FF0000"/>
                </a:solidFill>
                <a:latin typeface="Bahnschrift Condensed" panose="020B0502040204020203" pitchFamily="34" charset="0"/>
                <a:cs typeface="Arial"/>
              </a:rPr>
              <a:t>Основными организационно-техническими причинами </a:t>
            </a:r>
            <a:r>
              <a:rPr lang="ru-RU" sz="2700" spc="-10" dirty="0">
                <a:latin typeface="Bahnschrift Condensed" panose="020B0502040204020203" pitchFamily="34" charset="0"/>
                <a:cs typeface="Arial"/>
              </a:rPr>
              <a:t>несчастного случая явились нарушение работником трудового распорядка и дисциплины труда, необеспечение контроля со стороны руководителей и ответственных должностных лиц подразделения организации за ходом выполнения работ</a:t>
            </a:r>
          </a:p>
        </p:txBody>
      </p:sp>
      <p:sp>
        <p:nvSpPr>
          <p:cNvPr id="9" name="Скругленный прямоугольник 1"/>
          <p:cNvSpPr/>
          <p:nvPr/>
        </p:nvSpPr>
        <p:spPr>
          <a:xfrm>
            <a:off x="1" y="1752715"/>
            <a:ext cx="8985234" cy="64692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spc="-1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НЕСЧАСТНЫЕ СЛУЧАИ НА ОПО</a:t>
            </a:r>
          </a:p>
        </p:txBody>
      </p:sp>
      <p:grpSp>
        <p:nvGrpSpPr>
          <p:cNvPr id="18" name="Group 36">
            <a:extLst>
              <a:ext uri="{FF2B5EF4-FFF2-40B4-BE49-F238E27FC236}">
                <a16:creationId xmlns:a16="http://schemas.microsoft.com/office/drawing/2014/main" id="{5AD9ACA9-1298-4425-BB95-0EE5DCBF27B8}"/>
              </a:ext>
            </a:extLst>
          </p:cNvPr>
          <p:cNvGrpSpPr>
            <a:grpSpLocks/>
          </p:cNvGrpSpPr>
          <p:nvPr/>
        </p:nvGrpSpPr>
        <p:grpSpPr bwMode="auto">
          <a:xfrm>
            <a:off x="0" y="127000"/>
            <a:ext cx="9144000" cy="1611313"/>
            <a:chOff x="0" y="-251"/>
            <a:chExt cx="5760" cy="1015"/>
          </a:xfrm>
        </p:grpSpPr>
        <p:sp>
          <p:nvSpPr>
            <p:cNvPr id="19" name="Rectangle 37">
              <a:extLst>
                <a:ext uri="{FF2B5EF4-FFF2-40B4-BE49-F238E27FC236}">
                  <a16:creationId xmlns:a16="http://schemas.microsoft.com/office/drawing/2014/main" id="{6EBE873B-C93D-487B-B955-8DA231F8F9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kumimoji="1" lang="ru-RU" altLang="ru-RU" sz="1400" b="1">
                <a:latin typeface="Calibri" panose="020F0502020204030204" pitchFamily="34" charset="0"/>
              </a:endParaRPr>
            </a:p>
          </p:txBody>
        </p:sp>
        <p:sp>
          <p:nvSpPr>
            <p:cNvPr id="20" name="Rectangle 38">
              <a:extLst>
                <a:ext uri="{FF2B5EF4-FFF2-40B4-BE49-F238E27FC236}">
                  <a16:creationId xmlns:a16="http://schemas.microsoft.com/office/drawing/2014/main" id="{EC055951-B3E3-408C-B5AB-1F8E9DA412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1" name="Rectangle 39">
              <a:extLst>
                <a:ext uri="{FF2B5EF4-FFF2-40B4-BE49-F238E27FC236}">
                  <a16:creationId xmlns:a16="http://schemas.microsoft.com/office/drawing/2014/main" id="{A3413C2B-E15A-4ABA-941D-DF27D4FFD0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Text Box 40">
              <a:extLst>
                <a:ext uri="{FF2B5EF4-FFF2-40B4-BE49-F238E27FC236}">
                  <a16:creationId xmlns:a16="http://schemas.microsoft.com/office/drawing/2014/main" id="{C4A458CC-ECC2-4204-AFBF-560D31EB18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" y="-251"/>
              <a:ext cx="5241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endParaRPr kumimoji="1"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endParaRP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Центральное управление Федеральной службы по экологическому, 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технологическому и атомному надзору</a:t>
              </a:r>
            </a:p>
          </p:txBody>
        </p:sp>
        <p:pic>
          <p:nvPicPr>
            <p:cNvPr id="23" name="Picture 41" descr="fsetan_emblema2007">
              <a:extLst>
                <a:ext uri="{FF2B5EF4-FFF2-40B4-BE49-F238E27FC236}">
                  <a16:creationId xmlns:a16="http://schemas.microsoft.com/office/drawing/2014/main" id="{255232AD-E58F-45C4-A257-8849793E77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15"/>
              <a:ext cx="66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D670D56-AAAD-4E0B-864A-69F4CEDB7A64}"/>
              </a:ext>
            </a:extLst>
          </p:cNvPr>
          <p:cNvSpPr txBox="1"/>
          <p:nvPr/>
        </p:nvSpPr>
        <p:spPr>
          <a:xfrm>
            <a:off x="8667519" y="6330318"/>
            <a:ext cx="3177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Bahnschrift SemiBold Condensed" panose="020B0502040204020203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721004963"/>
      </p:ext>
    </p:extLst>
  </p:cSld>
  <p:clrMapOvr>
    <a:masterClrMapping/>
  </p:clrMapOvr>
  <p:transition spd="med">
    <p:cover dir="l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4"/>
          <p:cNvSpPr txBox="1"/>
          <p:nvPr/>
        </p:nvSpPr>
        <p:spPr>
          <a:xfrm>
            <a:off x="98551" y="2794449"/>
            <a:ext cx="8740650" cy="4206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kern="0"/>
            </a:defPPr>
          </a:lstStyle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700" spc="-10" dirty="0">
                <a:solidFill>
                  <a:srgbClr val="FF0000"/>
                </a:solidFill>
                <a:latin typeface="Bahnschrift Condensed" panose="020B0502040204020203" pitchFamily="34" charset="0"/>
                <a:cs typeface="Arial"/>
              </a:rPr>
              <a:t>20.05.2025 несчастный случай со смертельным исходом произошел </a:t>
            </a:r>
            <a:br>
              <a:rPr lang="ru-RU" sz="2700" spc="-10" dirty="0">
                <a:solidFill>
                  <a:srgbClr val="FF0000"/>
                </a:solidFill>
                <a:latin typeface="Bahnschrift Condensed" panose="020B0502040204020203" pitchFamily="34" charset="0"/>
                <a:cs typeface="Arial"/>
              </a:rPr>
            </a:br>
            <a:r>
              <a:rPr lang="ru-RU" sz="2700" spc="-10" dirty="0">
                <a:solidFill>
                  <a:srgbClr val="FF0000"/>
                </a:solidFill>
                <a:latin typeface="Bahnschrift Condensed" panose="020B0502040204020203" pitchFamily="34" charset="0"/>
                <a:cs typeface="Arial"/>
              </a:rPr>
              <a:t>с работником подрядной организации на ОПО «Элеватор», при выполнении плановых ремонтных работ по демонтажу стяжки пола </a:t>
            </a:r>
            <a:r>
              <a:rPr lang="ru-RU" sz="2700" spc="-10" dirty="0" err="1">
                <a:solidFill>
                  <a:srgbClr val="FF0000"/>
                </a:solidFill>
                <a:latin typeface="Bahnschrift Condensed" panose="020B0502040204020203" pitchFamily="34" charset="0"/>
                <a:cs typeface="Arial"/>
              </a:rPr>
              <a:t>надсилосного</a:t>
            </a:r>
            <a:r>
              <a:rPr lang="ru-RU" sz="2700" spc="-10" dirty="0">
                <a:solidFill>
                  <a:srgbClr val="FF0000"/>
                </a:solidFill>
                <a:latin typeface="Bahnschrift Condensed" panose="020B0502040204020203" pitchFamily="34" charset="0"/>
                <a:cs typeface="Arial"/>
              </a:rPr>
              <a:t> этажа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endParaRPr lang="ru-RU" sz="2700" spc="-10" dirty="0">
              <a:solidFill>
                <a:srgbClr val="FF0000"/>
              </a:solidFill>
              <a:latin typeface="Bahnschrift Condensed" panose="020B0502040204020203" pitchFamily="34" charset="0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700" spc="-10" dirty="0">
                <a:solidFill>
                  <a:srgbClr val="FF0000"/>
                </a:solidFill>
                <a:latin typeface="Bahnschrift Condensed" panose="020B0502040204020203" pitchFamily="34" charset="0"/>
                <a:cs typeface="Arial"/>
              </a:rPr>
              <a:t> </a:t>
            </a:r>
            <a:r>
              <a:rPr lang="ru-RU" sz="2700" spc="-10" dirty="0">
                <a:latin typeface="Bahnschrift Condensed" panose="020B0502040204020203" pitchFamily="34" charset="0"/>
                <a:cs typeface="Arial"/>
              </a:rPr>
              <a:t>Основной организационно-технической причиной явилось отсутствие технологической карты или другой технической документации </a:t>
            </a:r>
            <a:br>
              <a:rPr lang="ru-RU" sz="2700" spc="-10" dirty="0">
                <a:latin typeface="Bahnschrift Condensed" panose="020B0502040204020203" pitchFamily="34" charset="0"/>
                <a:cs typeface="Arial"/>
              </a:rPr>
            </a:br>
            <a:r>
              <a:rPr lang="ru-RU" sz="2700" spc="-10" dirty="0">
                <a:latin typeface="Bahnschrift Condensed" panose="020B0502040204020203" pitchFamily="34" charset="0"/>
                <a:cs typeface="Arial"/>
              </a:rPr>
              <a:t>на выполняемую работу (не составление акта обследования, необеспечение безопасности работников при выполнении строительно-монтажных работ)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endParaRPr lang="ru-RU" sz="2700" spc="-10" dirty="0">
              <a:latin typeface="Bahnschrift Condensed" panose="020B0502040204020203" pitchFamily="34" charset="0"/>
              <a:cs typeface="Arial"/>
            </a:endParaRPr>
          </a:p>
        </p:txBody>
      </p:sp>
      <p:sp>
        <p:nvSpPr>
          <p:cNvPr id="9" name="Скругленный прямоугольник 1"/>
          <p:cNvSpPr/>
          <p:nvPr/>
        </p:nvSpPr>
        <p:spPr>
          <a:xfrm>
            <a:off x="1" y="1752715"/>
            <a:ext cx="8985234" cy="64692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spc="-1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НЕСЧАСТНЫЕ СЛУЧАИ НА ОПО</a:t>
            </a:r>
          </a:p>
        </p:txBody>
      </p:sp>
      <p:grpSp>
        <p:nvGrpSpPr>
          <p:cNvPr id="18" name="Group 36">
            <a:extLst>
              <a:ext uri="{FF2B5EF4-FFF2-40B4-BE49-F238E27FC236}">
                <a16:creationId xmlns:a16="http://schemas.microsoft.com/office/drawing/2014/main" id="{5AD9ACA9-1298-4425-BB95-0EE5DCBF27B8}"/>
              </a:ext>
            </a:extLst>
          </p:cNvPr>
          <p:cNvGrpSpPr>
            <a:grpSpLocks/>
          </p:cNvGrpSpPr>
          <p:nvPr/>
        </p:nvGrpSpPr>
        <p:grpSpPr bwMode="auto">
          <a:xfrm>
            <a:off x="0" y="127000"/>
            <a:ext cx="9144000" cy="1611313"/>
            <a:chOff x="0" y="-251"/>
            <a:chExt cx="5760" cy="1015"/>
          </a:xfrm>
        </p:grpSpPr>
        <p:sp>
          <p:nvSpPr>
            <p:cNvPr id="19" name="Rectangle 37">
              <a:extLst>
                <a:ext uri="{FF2B5EF4-FFF2-40B4-BE49-F238E27FC236}">
                  <a16:creationId xmlns:a16="http://schemas.microsoft.com/office/drawing/2014/main" id="{6EBE873B-C93D-487B-B955-8DA231F8F9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kumimoji="1" lang="ru-RU" altLang="ru-RU" sz="1400" b="1">
                <a:latin typeface="Calibri" panose="020F0502020204030204" pitchFamily="34" charset="0"/>
              </a:endParaRPr>
            </a:p>
          </p:txBody>
        </p:sp>
        <p:sp>
          <p:nvSpPr>
            <p:cNvPr id="20" name="Rectangle 38">
              <a:extLst>
                <a:ext uri="{FF2B5EF4-FFF2-40B4-BE49-F238E27FC236}">
                  <a16:creationId xmlns:a16="http://schemas.microsoft.com/office/drawing/2014/main" id="{EC055951-B3E3-408C-B5AB-1F8E9DA412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1" name="Rectangle 39">
              <a:extLst>
                <a:ext uri="{FF2B5EF4-FFF2-40B4-BE49-F238E27FC236}">
                  <a16:creationId xmlns:a16="http://schemas.microsoft.com/office/drawing/2014/main" id="{A3413C2B-E15A-4ABA-941D-DF27D4FFD0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Text Box 40">
              <a:extLst>
                <a:ext uri="{FF2B5EF4-FFF2-40B4-BE49-F238E27FC236}">
                  <a16:creationId xmlns:a16="http://schemas.microsoft.com/office/drawing/2014/main" id="{C4A458CC-ECC2-4204-AFBF-560D31EB18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" y="-251"/>
              <a:ext cx="5241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endParaRPr kumimoji="1"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endParaRP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Центральное управление Федеральной службы по экологическому, 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технологическому и атомному надзору</a:t>
              </a:r>
            </a:p>
          </p:txBody>
        </p:sp>
        <p:pic>
          <p:nvPicPr>
            <p:cNvPr id="23" name="Picture 41" descr="fsetan_emblema2007">
              <a:extLst>
                <a:ext uri="{FF2B5EF4-FFF2-40B4-BE49-F238E27FC236}">
                  <a16:creationId xmlns:a16="http://schemas.microsoft.com/office/drawing/2014/main" id="{255232AD-E58F-45C4-A257-8849793E77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15"/>
              <a:ext cx="66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D670D56-AAAD-4E0B-864A-69F4CEDB7A64}"/>
              </a:ext>
            </a:extLst>
          </p:cNvPr>
          <p:cNvSpPr txBox="1"/>
          <p:nvPr/>
        </p:nvSpPr>
        <p:spPr>
          <a:xfrm>
            <a:off x="8667519" y="6330318"/>
            <a:ext cx="3177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Bahnschrift SemiBold Condensed" panose="020B0502040204020203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165190360"/>
      </p:ext>
    </p:extLst>
  </p:cSld>
  <p:clrMapOvr>
    <a:masterClrMapping/>
  </p:clrMapOvr>
  <p:transition spd="med">
    <p:cover dir="l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4"/>
          <p:cNvSpPr txBox="1"/>
          <p:nvPr/>
        </p:nvSpPr>
        <p:spPr>
          <a:xfrm>
            <a:off x="201675" y="2821347"/>
            <a:ext cx="8740650" cy="26904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kern="0"/>
            </a:defPPr>
          </a:lstStyle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900" spc="-10" dirty="0">
                <a:latin typeface="Bahnschrift Condensed" panose="020B0502040204020203" pitchFamily="34" charset="0"/>
                <a:cs typeface="Arial"/>
              </a:rPr>
              <a:t>Необходимость усиления контроля со стороны руководства </a:t>
            </a:r>
            <a:br>
              <a:rPr lang="ru-RU" sz="2900" spc="-10" dirty="0">
                <a:latin typeface="Bahnschrift Condensed" panose="020B0502040204020203" pitchFamily="34" charset="0"/>
                <a:cs typeface="Arial"/>
              </a:rPr>
            </a:br>
            <a:r>
              <a:rPr lang="ru-RU" sz="2900" spc="-10" dirty="0">
                <a:latin typeface="Bahnschrift Condensed" panose="020B0502040204020203" pitchFamily="34" charset="0"/>
                <a:cs typeface="Arial"/>
              </a:rPr>
              <a:t>и ответственных должностных лиц поднадзорных организаций, эксплуатирующих такие объекты, за соблюдением требований промышленной безопасности при обслуживании и ремонте оборудования, а также при организации работ по защите персонала </a:t>
            </a:r>
            <a:br>
              <a:rPr lang="ru-RU" sz="2900" spc="-10" dirty="0">
                <a:latin typeface="Bahnschrift Condensed" panose="020B0502040204020203" pitchFamily="34" charset="0"/>
                <a:cs typeface="Arial"/>
              </a:rPr>
            </a:br>
            <a:r>
              <a:rPr lang="ru-RU" sz="2900" spc="-10" dirty="0">
                <a:latin typeface="Bahnschrift Condensed" panose="020B0502040204020203" pitchFamily="34" charset="0"/>
                <a:cs typeface="Arial"/>
              </a:rPr>
              <a:t>от травмирования</a:t>
            </a:r>
          </a:p>
        </p:txBody>
      </p:sp>
      <p:sp>
        <p:nvSpPr>
          <p:cNvPr id="9" name="Скругленный прямоугольник 1"/>
          <p:cNvSpPr/>
          <p:nvPr/>
        </p:nvSpPr>
        <p:spPr>
          <a:xfrm>
            <a:off x="134722" y="1684306"/>
            <a:ext cx="8985234" cy="64692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spc="-1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АНАЛИЗ НЕСЧАСТНЫХ СЛУЧАЕВ НА ОПО</a:t>
            </a:r>
          </a:p>
        </p:txBody>
      </p:sp>
      <p:grpSp>
        <p:nvGrpSpPr>
          <p:cNvPr id="18" name="Group 36">
            <a:extLst>
              <a:ext uri="{FF2B5EF4-FFF2-40B4-BE49-F238E27FC236}">
                <a16:creationId xmlns:a16="http://schemas.microsoft.com/office/drawing/2014/main" id="{5AD9ACA9-1298-4425-BB95-0EE5DCBF27B8}"/>
              </a:ext>
            </a:extLst>
          </p:cNvPr>
          <p:cNvGrpSpPr>
            <a:grpSpLocks/>
          </p:cNvGrpSpPr>
          <p:nvPr/>
        </p:nvGrpSpPr>
        <p:grpSpPr bwMode="auto">
          <a:xfrm>
            <a:off x="0" y="127000"/>
            <a:ext cx="9144000" cy="1611313"/>
            <a:chOff x="0" y="-251"/>
            <a:chExt cx="5760" cy="1015"/>
          </a:xfrm>
        </p:grpSpPr>
        <p:sp>
          <p:nvSpPr>
            <p:cNvPr id="19" name="Rectangle 37">
              <a:extLst>
                <a:ext uri="{FF2B5EF4-FFF2-40B4-BE49-F238E27FC236}">
                  <a16:creationId xmlns:a16="http://schemas.microsoft.com/office/drawing/2014/main" id="{6EBE873B-C93D-487B-B955-8DA231F8F9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kumimoji="1" lang="ru-RU" altLang="ru-RU" sz="1400" b="1">
                <a:latin typeface="Calibri" panose="020F0502020204030204" pitchFamily="34" charset="0"/>
              </a:endParaRPr>
            </a:p>
          </p:txBody>
        </p:sp>
        <p:sp>
          <p:nvSpPr>
            <p:cNvPr id="20" name="Rectangle 38">
              <a:extLst>
                <a:ext uri="{FF2B5EF4-FFF2-40B4-BE49-F238E27FC236}">
                  <a16:creationId xmlns:a16="http://schemas.microsoft.com/office/drawing/2014/main" id="{EC055951-B3E3-408C-B5AB-1F8E9DA412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1" name="Rectangle 39">
              <a:extLst>
                <a:ext uri="{FF2B5EF4-FFF2-40B4-BE49-F238E27FC236}">
                  <a16:creationId xmlns:a16="http://schemas.microsoft.com/office/drawing/2014/main" id="{A3413C2B-E15A-4ABA-941D-DF27D4FFD0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Text Box 40">
              <a:extLst>
                <a:ext uri="{FF2B5EF4-FFF2-40B4-BE49-F238E27FC236}">
                  <a16:creationId xmlns:a16="http://schemas.microsoft.com/office/drawing/2014/main" id="{C4A458CC-ECC2-4204-AFBF-560D31EB18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" y="-251"/>
              <a:ext cx="5241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endParaRPr kumimoji="1"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endParaRP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Центральное управление Федеральной службы по экологическому, 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технологическому и атомному надзору</a:t>
              </a:r>
            </a:p>
          </p:txBody>
        </p:sp>
        <p:pic>
          <p:nvPicPr>
            <p:cNvPr id="23" name="Picture 41" descr="fsetan_emblema2007">
              <a:extLst>
                <a:ext uri="{FF2B5EF4-FFF2-40B4-BE49-F238E27FC236}">
                  <a16:creationId xmlns:a16="http://schemas.microsoft.com/office/drawing/2014/main" id="{255232AD-E58F-45C4-A257-8849793E77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15"/>
              <a:ext cx="66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D670D56-AAAD-4E0B-864A-69F4CEDB7A64}"/>
              </a:ext>
            </a:extLst>
          </p:cNvPr>
          <p:cNvSpPr txBox="1"/>
          <p:nvPr/>
        </p:nvSpPr>
        <p:spPr>
          <a:xfrm>
            <a:off x="8667519" y="6330318"/>
            <a:ext cx="3177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Bahnschrift SemiBold Condensed" panose="020B0502040204020203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875288427"/>
      </p:ext>
    </p:extLst>
  </p:cSld>
  <p:clrMapOvr>
    <a:masterClrMapping/>
  </p:clrMapOvr>
  <p:transition spd="med">
    <p:cover dir="l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36">
            <a:extLst>
              <a:ext uri="{FF2B5EF4-FFF2-40B4-BE49-F238E27FC236}">
                <a16:creationId xmlns:a16="http://schemas.microsoft.com/office/drawing/2014/main" id="{5AD9ACA9-1298-4425-BB95-0EE5DCBF27B8}"/>
              </a:ext>
            </a:extLst>
          </p:cNvPr>
          <p:cNvGrpSpPr>
            <a:grpSpLocks/>
          </p:cNvGrpSpPr>
          <p:nvPr/>
        </p:nvGrpSpPr>
        <p:grpSpPr bwMode="auto">
          <a:xfrm>
            <a:off x="0" y="127000"/>
            <a:ext cx="9144000" cy="1611313"/>
            <a:chOff x="0" y="-251"/>
            <a:chExt cx="5760" cy="1015"/>
          </a:xfrm>
        </p:grpSpPr>
        <p:sp>
          <p:nvSpPr>
            <p:cNvPr id="19" name="Rectangle 37">
              <a:extLst>
                <a:ext uri="{FF2B5EF4-FFF2-40B4-BE49-F238E27FC236}">
                  <a16:creationId xmlns:a16="http://schemas.microsoft.com/office/drawing/2014/main" id="{6EBE873B-C93D-487B-B955-8DA231F8F9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kumimoji="1" lang="ru-RU" altLang="ru-RU" sz="1400" b="1">
                <a:latin typeface="Calibri" panose="020F0502020204030204" pitchFamily="34" charset="0"/>
              </a:endParaRPr>
            </a:p>
          </p:txBody>
        </p:sp>
        <p:sp>
          <p:nvSpPr>
            <p:cNvPr id="20" name="Rectangle 38">
              <a:extLst>
                <a:ext uri="{FF2B5EF4-FFF2-40B4-BE49-F238E27FC236}">
                  <a16:creationId xmlns:a16="http://schemas.microsoft.com/office/drawing/2014/main" id="{EC055951-B3E3-408C-B5AB-1F8E9DA412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1" name="Rectangle 39">
              <a:extLst>
                <a:ext uri="{FF2B5EF4-FFF2-40B4-BE49-F238E27FC236}">
                  <a16:creationId xmlns:a16="http://schemas.microsoft.com/office/drawing/2014/main" id="{A3413C2B-E15A-4ABA-941D-DF27D4FFD0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Text Box 40">
              <a:extLst>
                <a:ext uri="{FF2B5EF4-FFF2-40B4-BE49-F238E27FC236}">
                  <a16:creationId xmlns:a16="http://schemas.microsoft.com/office/drawing/2014/main" id="{C4A458CC-ECC2-4204-AFBF-560D31EB18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" y="-251"/>
              <a:ext cx="5241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endParaRPr kumimoji="1"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endParaRP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Центральное управление Федеральной службы по экологическому, 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технологическому и атомному надзору</a:t>
              </a:r>
            </a:p>
          </p:txBody>
        </p:sp>
        <p:pic>
          <p:nvPicPr>
            <p:cNvPr id="23" name="Picture 41" descr="fsetan_emblema2007">
              <a:extLst>
                <a:ext uri="{FF2B5EF4-FFF2-40B4-BE49-F238E27FC236}">
                  <a16:creationId xmlns:a16="http://schemas.microsoft.com/office/drawing/2014/main" id="{255232AD-E58F-45C4-A257-8849793E77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15"/>
              <a:ext cx="66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D670D56-AAAD-4E0B-864A-69F4CEDB7A64}"/>
              </a:ext>
            </a:extLst>
          </p:cNvPr>
          <p:cNvSpPr txBox="1"/>
          <p:nvPr/>
        </p:nvSpPr>
        <p:spPr>
          <a:xfrm>
            <a:off x="8667519" y="6330318"/>
            <a:ext cx="3016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Bahnschrift SemiBold Condensed" panose="020B0502040204020203" pitchFamily="34" charset="0"/>
              </a:rPr>
              <a:t>7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E4C4221-B6DA-44B1-B86E-5EBE1760066B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611560" y="1684020"/>
            <a:ext cx="7848872" cy="491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05705"/>
      </p:ext>
    </p:extLst>
  </p:cSld>
  <p:clrMapOvr>
    <a:masterClrMapping/>
  </p:clrMapOvr>
  <p:transition spd="med">
    <p:cover dir="l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4"/>
          <p:cNvSpPr txBox="1"/>
          <p:nvPr/>
        </p:nvSpPr>
        <p:spPr>
          <a:xfrm>
            <a:off x="203677" y="2448880"/>
            <a:ext cx="8740650" cy="418832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kern="0"/>
            </a:defPPr>
          </a:lstStyle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400" spc="-10" dirty="0">
                <a:solidFill>
                  <a:srgbClr val="FF0000"/>
                </a:solidFill>
                <a:latin typeface="Bahnschrift Condensed" panose="020B0502040204020203" pitchFamily="34" charset="0"/>
                <a:cs typeface="Arial"/>
              </a:rPr>
              <a:t>03.03.2025 </a:t>
            </a:r>
            <a:r>
              <a:rPr lang="ru-RU" sz="2400" spc="-10" dirty="0">
                <a:latin typeface="Bahnschrift Condensed" panose="020B0502040204020203" pitchFamily="34" charset="0"/>
                <a:cs typeface="Arial"/>
              </a:rPr>
              <a:t>в г. Уфа на ОПО «Установка гидроочистки дизельного топлива» произошел хлопок в районе сепаратора на площади примерно 100 </a:t>
            </a:r>
            <a:r>
              <a:rPr lang="ru-RU" sz="2400" spc="-10" dirty="0" err="1">
                <a:latin typeface="Bahnschrift Condensed" panose="020B0502040204020203" pitchFamily="34" charset="0"/>
                <a:cs typeface="Arial"/>
              </a:rPr>
              <a:t>кв.м</a:t>
            </a:r>
            <a:r>
              <a:rPr lang="ru-RU" sz="2400" spc="-10" dirty="0">
                <a:latin typeface="Bahnschrift Condensed" panose="020B0502040204020203" pitchFamily="34" charset="0"/>
                <a:cs typeface="Arial"/>
              </a:rPr>
              <a:t>. с возгоранием. Пострадавших нет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solidFill>
                  <a:srgbClr val="FF0000"/>
                </a:solidFill>
                <a:latin typeface="Bahnschrift Condensed" panose="020B0502040204020203" pitchFamily="34" charset="0"/>
                <a:cs typeface="Arial"/>
              </a:rPr>
              <a:t>Технические причины аварии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400" spc="-10" dirty="0">
                <a:latin typeface="Bahnschrift Condensed" panose="020B0502040204020203" pitchFamily="34" charset="0"/>
                <a:cs typeface="Arial"/>
              </a:rPr>
              <a:t>Пожар произошел в результате разгерметизации трубок секций аппарата воздушного охлаждения, в результате интенсивного коррозионного износа с внутренней стороны трубок с последующим воспламенением образовавшейся газовоздушной смеси </a:t>
            </a:r>
            <a:br>
              <a:rPr lang="ru-RU" sz="2400" spc="-10" dirty="0">
                <a:latin typeface="Bahnschrift Condensed" panose="020B0502040204020203" pitchFamily="34" charset="0"/>
                <a:cs typeface="Arial"/>
              </a:rPr>
            </a:br>
            <a:r>
              <a:rPr lang="ru-RU" sz="2400" spc="-10" dirty="0">
                <a:latin typeface="Bahnschrift Condensed" panose="020B0502040204020203" pitchFamily="34" charset="0"/>
                <a:cs typeface="Arial"/>
              </a:rPr>
              <a:t>от открытого пламени горелок печи 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solidFill>
                  <a:srgbClr val="FF0000"/>
                </a:solidFill>
                <a:latin typeface="Bahnschrift Condensed" panose="020B0502040204020203" pitchFamily="34" charset="0"/>
                <a:cs typeface="Arial"/>
              </a:rPr>
              <a:t>Организационные причины аварии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400" spc="-10" dirty="0">
                <a:latin typeface="Bahnschrift Condensed" panose="020B0502040204020203" pitchFamily="34" charset="0"/>
                <a:cs typeface="Arial"/>
              </a:rPr>
              <a:t>Внесение изменений в аппаратное оформление без внесения изменений в проектную документацию или документацию на техническое перевооружение</a:t>
            </a:r>
          </a:p>
        </p:txBody>
      </p:sp>
      <p:sp>
        <p:nvSpPr>
          <p:cNvPr id="9" name="Скругленный прямоугольник 1"/>
          <p:cNvSpPr/>
          <p:nvPr/>
        </p:nvSpPr>
        <p:spPr>
          <a:xfrm>
            <a:off x="539552" y="1752715"/>
            <a:ext cx="7771320" cy="64692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spc="-1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АВАРИИ НА ОПАСНЫХ ПРОИЗВОДСТВЕННЫХ ОБЪЕКТАХ</a:t>
            </a:r>
          </a:p>
        </p:txBody>
      </p:sp>
      <p:grpSp>
        <p:nvGrpSpPr>
          <p:cNvPr id="18" name="Group 36">
            <a:extLst>
              <a:ext uri="{FF2B5EF4-FFF2-40B4-BE49-F238E27FC236}">
                <a16:creationId xmlns:a16="http://schemas.microsoft.com/office/drawing/2014/main" id="{5AD9ACA9-1298-4425-BB95-0EE5DCBF27B8}"/>
              </a:ext>
            </a:extLst>
          </p:cNvPr>
          <p:cNvGrpSpPr>
            <a:grpSpLocks/>
          </p:cNvGrpSpPr>
          <p:nvPr/>
        </p:nvGrpSpPr>
        <p:grpSpPr bwMode="auto">
          <a:xfrm>
            <a:off x="0" y="127000"/>
            <a:ext cx="9144000" cy="1611313"/>
            <a:chOff x="0" y="-251"/>
            <a:chExt cx="5760" cy="1015"/>
          </a:xfrm>
        </p:grpSpPr>
        <p:sp>
          <p:nvSpPr>
            <p:cNvPr id="19" name="Rectangle 37">
              <a:extLst>
                <a:ext uri="{FF2B5EF4-FFF2-40B4-BE49-F238E27FC236}">
                  <a16:creationId xmlns:a16="http://schemas.microsoft.com/office/drawing/2014/main" id="{6EBE873B-C93D-487B-B955-8DA231F8F9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kumimoji="1" lang="ru-RU" altLang="ru-RU" sz="1400" b="1">
                <a:latin typeface="Calibri" panose="020F0502020204030204" pitchFamily="34" charset="0"/>
              </a:endParaRPr>
            </a:p>
          </p:txBody>
        </p:sp>
        <p:sp>
          <p:nvSpPr>
            <p:cNvPr id="20" name="Rectangle 38">
              <a:extLst>
                <a:ext uri="{FF2B5EF4-FFF2-40B4-BE49-F238E27FC236}">
                  <a16:creationId xmlns:a16="http://schemas.microsoft.com/office/drawing/2014/main" id="{EC055951-B3E3-408C-B5AB-1F8E9DA412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1" name="Rectangle 39">
              <a:extLst>
                <a:ext uri="{FF2B5EF4-FFF2-40B4-BE49-F238E27FC236}">
                  <a16:creationId xmlns:a16="http://schemas.microsoft.com/office/drawing/2014/main" id="{A3413C2B-E15A-4ABA-941D-DF27D4FFD0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Text Box 40">
              <a:extLst>
                <a:ext uri="{FF2B5EF4-FFF2-40B4-BE49-F238E27FC236}">
                  <a16:creationId xmlns:a16="http://schemas.microsoft.com/office/drawing/2014/main" id="{C4A458CC-ECC2-4204-AFBF-560D31EB18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" y="-251"/>
              <a:ext cx="5241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endParaRPr kumimoji="1"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endParaRP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Центральное управление Федеральной службы по экологическому, 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технологическому и атомному надзору</a:t>
              </a:r>
            </a:p>
          </p:txBody>
        </p:sp>
        <p:pic>
          <p:nvPicPr>
            <p:cNvPr id="23" name="Picture 41" descr="fsetan_emblema2007">
              <a:extLst>
                <a:ext uri="{FF2B5EF4-FFF2-40B4-BE49-F238E27FC236}">
                  <a16:creationId xmlns:a16="http://schemas.microsoft.com/office/drawing/2014/main" id="{255232AD-E58F-45C4-A257-8849793E77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15"/>
              <a:ext cx="66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D670D56-AAAD-4E0B-864A-69F4CEDB7A64}"/>
              </a:ext>
            </a:extLst>
          </p:cNvPr>
          <p:cNvSpPr txBox="1"/>
          <p:nvPr/>
        </p:nvSpPr>
        <p:spPr>
          <a:xfrm>
            <a:off x="8667519" y="6330318"/>
            <a:ext cx="3113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Bahnschrift SemiBold Condensed" panose="020B0502040204020203" pitchFamily="34" charset="0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824010038"/>
      </p:ext>
    </p:extLst>
  </p:cSld>
  <p:clrMapOvr>
    <a:masterClrMapping/>
  </p:clrMapOvr>
  <p:transition spd="med">
    <p:cover dir="l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4"/>
          <p:cNvSpPr txBox="1"/>
          <p:nvPr/>
        </p:nvSpPr>
        <p:spPr>
          <a:xfrm>
            <a:off x="203677" y="2448880"/>
            <a:ext cx="8740650" cy="418832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defPPr>
              <a:defRPr kern="0"/>
            </a:defPPr>
          </a:lstStyle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400" spc="-10" dirty="0">
                <a:solidFill>
                  <a:srgbClr val="FF0000"/>
                </a:solidFill>
                <a:latin typeface="Bahnschrift Condensed" panose="020B0502040204020203" pitchFamily="34" charset="0"/>
                <a:cs typeface="Arial"/>
              </a:rPr>
              <a:t>09.03.2025 </a:t>
            </a:r>
            <a:r>
              <a:rPr lang="ru-RU" sz="2400" spc="-10" dirty="0">
                <a:latin typeface="Bahnschrift Condensed" panose="020B0502040204020203" pitchFamily="34" charset="0"/>
                <a:cs typeface="Arial"/>
              </a:rPr>
              <a:t>в Оренбургской области на ОПО «Установка переработки конденсата» произошло возгорание в машинном зале установки переработки конденсата. Пострадавших нет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solidFill>
                  <a:srgbClr val="FF0000"/>
                </a:solidFill>
                <a:latin typeface="Bahnschrift Condensed" panose="020B0502040204020203" pitchFamily="34" charset="0"/>
                <a:cs typeface="Arial"/>
              </a:rPr>
              <a:t>Технические причины аварии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400" spc="-10" dirty="0">
                <a:latin typeface="Bahnschrift Condensed" panose="020B0502040204020203" pitchFamily="34" charset="0"/>
                <a:cs typeface="Arial"/>
              </a:rPr>
              <a:t>Неудовлетворительная эксплуатация центробежного насоса, выразившаяся в отсутствие системы контроля за состоянием подшипников по температуре с сигнализацией, срабатывающей при достижении предельных значений</a:t>
            </a: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600" spc="-10" dirty="0">
                <a:solidFill>
                  <a:srgbClr val="FF0000"/>
                </a:solidFill>
                <a:latin typeface="Bahnschrift Condensed" panose="020B0502040204020203" pitchFamily="34" charset="0"/>
                <a:cs typeface="Arial"/>
              </a:rPr>
              <a:t>Организационные причины аварии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400" spc="-10" dirty="0">
                <a:latin typeface="Bahnschrift Condensed" panose="020B0502040204020203" pitchFamily="34" charset="0"/>
                <a:cs typeface="Arial"/>
              </a:rPr>
              <a:t>Необеспечение контроля со стороны руководителей и специалистов при эксплуатации центробежного насоса, выразившееся в не осуществлении производственного контроля в области промышленной безопасности</a:t>
            </a:r>
          </a:p>
        </p:txBody>
      </p:sp>
      <p:sp>
        <p:nvSpPr>
          <p:cNvPr id="9" name="Скругленный прямоугольник 1"/>
          <p:cNvSpPr/>
          <p:nvPr/>
        </p:nvSpPr>
        <p:spPr>
          <a:xfrm>
            <a:off x="539552" y="1752715"/>
            <a:ext cx="7771320" cy="646920"/>
          </a:xfrm>
          <a:prstGeom prst="roundRect">
            <a:avLst>
              <a:gd name="adj" fmla="val 16667"/>
            </a:avLst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spc="-1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АВАРИИ НА ОПАСНЫХ ПРОИЗВОДСТВЕННЫХ ОБЪЕКТАХ</a:t>
            </a:r>
          </a:p>
        </p:txBody>
      </p:sp>
      <p:grpSp>
        <p:nvGrpSpPr>
          <p:cNvPr id="18" name="Group 36">
            <a:extLst>
              <a:ext uri="{FF2B5EF4-FFF2-40B4-BE49-F238E27FC236}">
                <a16:creationId xmlns:a16="http://schemas.microsoft.com/office/drawing/2014/main" id="{5AD9ACA9-1298-4425-BB95-0EE5DCBF27B8}"/>
              </a:ext>
            </a:extLst>
          </p:cNvPr>
          <p:cNvGrpSpPr>
            <a:grpSpLocks/>
          </p:cNvGrpSpPr>
          <p:nvPr/>
        </p:nvGrpSpPr>
        <p:grpSpPr bwMode="auto">
          <a:xfrm>
            <a:off x="0" y="127000"/>
            <a:ext cx="9144000" cy="1611313"/>
            <a:chOff x="0" y="-251"/>
            <a:chExt cx="5760" cy="1015"/>
          </a:xfrm>
        </p:grpSpPr>
        <p:sp>
          <p:nvSpPr>
            <p:cNvPr id="19" name="Rectangle 37">
              <a:extLst>
                <a:ext uri="{FF2B5EF4-FFF2-40B4-BE49-F238E27FC236}">
                  <a16:creationId xmlns:a16="http://schemas.microsoft.com/office/drawing/2014/main" id="{6EBE873B-C93D-487B-B955-8DA231F8F9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kumimoji="1" lang="ru-RU" altLang="ru-RU" sz="1400" b="1">
                <a:latin typeface="Calibri" panose="020F0502020204030204" pitchFamily="34" charset="0"/>
              </a:endParaRPr>
            </a:p>
          </p:txBody>
        </p:sp>
        <p:sp>
          <p:nvSpPr>
            <p:cNvPr id="20" name="Rectangle 38">
              <a:extLst>
                <a:ext uri="{FF2B5EF4-FFF2-40B4-BE49-F238E27FC236}">
                  <a16:creationId xmlns:a16="http://schemas.microsoft.com/office/drawing/2014/main" id="{EC055951-B3E3-408C-B5AB-1F8E9DA412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1" name="Rectangle 39">
              <a:extLst>
                <a:ext uri="{FF2B5EF4-FFF2-40B4-BE49-F238E27FC236}">
                  <a16:creationId xmlns:a16="http://schemas.microsoft.com/office/drawing/2014/main" id="{A3413C2B-E15A-4ABA-941D-DF27D4FFD0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2" name="Text Box 40">
              <a:extLst>
                <a:ext uri="{FF2B5EF4-FFF2-40B4-BE49-F238E27FC236}">
                  <a16:creationId xmlns:a16="http://schemas.microsoft.com/office/drawing/2014/main" id="{C4A458CC-ECC2-4204-AFBF-560D31EB18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7" y="-251"/>
              <a:ext cx="5241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endParaRPr kumimoji="1"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endParaRP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Центральное управление Федеральной службы по экологическому, 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технологическому и атомному надзору</a:t>
              </a:r>
            </a:p>
          </p:txBody>
        </p:sp>
        <p:pic>
          <p:nvPicPr>
            <p:cNvPr id="23" name="Picture 41" descr="fsetan_emblema2007">
              <a:extLst>
                <a:ext uri="{FF2B5EF4-FFF2-40B4-BE49-F238E27FC236}">
                  <a16:creationId xmlns:a16="http://schemas.microsoft.com/office/drawing/2014/main" id="{255232AD-E58F-45C4-A257-8849793E77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15"/>
              <a:ext cx="66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5D670D56-AAAD-4E0B-864A-69F4CEDB7A64}"/>
              </a:ext>
            </a:extLst>
          </p:cNvPr>
          <p:cNvSpPr txBox="1"/>
          <p:nvPr/>
        </p:nvSpPr>
        <p:spPr>
          <a:xfrm>
            <a:off x="8667519" y="6330318"/>
            <a:ext cx="3113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Bahnschrift SemiBold Condensed" panose="020B0502040204020203" pitchFamily="34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3138170884"/>
      </p:ext>
    </p:extLst>
  </p:cSld>
  <p:clrMapOvr>
    <a:masterClrMapping/>
  </p:clrMapOvr>
  <p:transition spd="med">
    <p:cover dir="lu"/>
  </p:transition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sq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sq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67508</TotalTime>
  <Words>992</Words>
  <Application>Microsoft Office PowerPoint</Application>
  <PresentationFormat>Экран (4:3)</PresentationFormat>
  <Paragraphs>121</Paragraphs>
  <Slides>15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Bahnschrift Condensed</vt:lpstr>
      <vt:lpstr>Bahnschrift SemiBold Condensed</vt:lpstr>
      <vt:lpstr>Calibri</vt:lpstr>
      <vt:lpstr>Times New Roman</vt:lpstr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ГГТН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 отсутствует</dc:title>
  <dc:creator>Копылов</dc:creator>
  <cp:lastModifiedBy>User</cp:lastModifiedBy>
  <cp:revision>2921</cp:revision>
  <cp:lastPrinted>2023-11-13T08:37:12Z</cp:lastPrinted>
  <dcterms:created xsi:type="dcterms:W3CDTF">2000-02-02T11:29:10Z</dcterms:created>
  <dcterms:modified xsi:type="dcterms:W3CDTF">2026-08-11T18:26:39Z</dcterms:modified>
</cp:coreProperties>
</file>